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Montserrat Black"/>
      <p:bold r:id="rId42"/>
      <p:boldItalic r:id="rId43"/>
    </p:embeddedFont>
    <p:embeddedFont>
      <p:font typeface="Hind Siliguri Light"/>
      <p:regular r:id="rId44"/>
      <p:bold r:id="rId45"/>
    </p:embeddedFont>
    <p:embeddedFont>
      <p:font typeface="Helvetica Neue"/>
      <p:regular r:id="rId46"/>
      <p:bold r:id="rId47"/>
      <p:italic r:id="rId48"/>
      <p:boldItalic r:id="rId49"/>
    </p:embeddedFont>
    <p:embeddedFont>
      <p:font typeface="Montserrat ExtraBold"/>
      <p:bold r:id="rId50"/>
      <p:boldItalic r:id="rId51"/>
    </p:embeddedFont>
    <p:embeddedFont>
      <p:font typeface="Hind Siliguri Medium"/>
      <p:regular r:id="rId52"/>
      <p:bold r:id="rId53"/>
    </p:embeddedFont>
    <p:embeddedFont>
      <p:font typeface="Hind Siliguri"/>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218A36-AB28-4FA0-AEDC-2ECB8739E0DA}">
  <a:tblStyle styleId="{32218A36-AB28-4FA0-AEDC-2ECB8739E0D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9F9AF39-AF8D-47FE-97BA-3E6DE0C09531}" styleName="Table_1">
    <a:wholeTbl>
      <a:tcTxStyle b="off" i="off">
        <a:font>
          <a:latin typeface="Helvetica Neue Medium"/>
          <a:ea typeface="Helvetica Neue Medium"/>
          <a:cs typeface="Helvetica Neue Medium"/>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tcBdr>
      </a:tcStyle>
    </a:band1H>
    <a:band2H>
      <a:tcTxStyle/>
    </a:band2H>
    <a:band1V>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cBdr>
      </a:tcStyle>
    </a:band1V>
    <a:band2V>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rgbClr val="000000"/>
              </a:solidFill>
              <a:prstDash val="solid"/>
              <a:round/>
              <a:headEnd len="sm" w="sm" type="none"/>
              <a:tailEnd len="sm" w="sm" type="none"/>
            </a:ln>
          </a:top>
        </a:tcBdr>
      </a:tcStyle>
    </a:lastRow>
    <a:seCell>
      <a:tcTxStyle/>
    </a:seCell>
    <a:swCell>
      <a:tcTxStyle/>
    </a:swCell>
    <a:firstRow>
      <a:tcTxStyle b="on" i="off">
        <a:font>
          <a:latin typeface="Helvetica Neue Medium"/>
          <a:ea typeface="Helvetica Neue Medium"/>
          <a:cs typeface="Helvetica Neue Medium"/>
        </a:font>
        <a:srgbClr val="FFFFFF"/>
      </a:tcTxStyle>
      <a:tcStyle>
        <a:fill>
          <a:solidFill>
            <a:srgbClr val="000000"/>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Black-bold.fntdata"/><Relationship Id="rId41" Type="http://schemas.openxmlformats.org/officeDocument/2006/relationships/slide" Target="slides/slide35.xml"/><Relationship Id="rId44" Type="http://schemas.openxmlformats.org/officeDocument/2006/relationships/font" Target="fonts/HindSiliguriLight-regular.fntdata"/><Relationship Id="rId43" Type="http://schemas.openxmlformats.org/officeDocument/2006/relationships/font" Target="fonts/MontserratBlack-boldItalic.fntdata"/><Relationship Id="rId46" Type="http://schemas.openxmlformats.org/officeDocument/2006/relationships/font" Target="fonts/HelveticaNeue-regular.fntdata"/><Relationship Id="rId45" Type="http://schemas.openxmlformats.org/officeDocument/2006/relationships/font" Target="fonts/HindSiliguri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ExtraBold-boldItalic.fntdata"/><Relationship Id="rId50" Type="http://schemas.openxmlformats.org/officeDocument/2006/relationships/font" Target="fonts/MontserratExtraBold-bold.fntdata"/><Relationship Id="rId53" Type="http://schemas.openxmlformats.org/officeDocument/2006/relationships/font" Target="fonts/HindSiliguriMedium-bold.fntdata"/><Relationship Id="rId52" Type="http://schemas.openxmlformats.org/officeDocument/2006/relationships/font" Target="fonts/HindSiliguriMedium-regular.fntdata"/><Relationship Id="rId11" Type="http://schemas.openxmlformats.org/officeDocument/2006/relationships/slide" Target="slides/slide5.xml"/><Relationship Id="rId55" Type="http://schemas.openxmlformats.org/officeDocument/2006/relationships/font" Target="fonts/HindSiliguri-bold.fntdata"/><Relationship Id="rId10" Type="http://schemas.openxmlformats.org/officeDocument/2006/relationships/slide" Target="slides/slide4.xml"/><Relationship Id="rId54" Type="http://schemas.openxmlformats.org/officeDocument/2006/relationships/font" Target="fonts/HindSiliguri-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99105e321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199105e321d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991ae21d2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991ae21d28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991ae21d2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991ae21d28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99105e321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99105e321d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9814b32ed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9814b32ed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99105e321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199105e321d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99105e321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99105e321d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9d13a063b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19d13a063b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9814b32ed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9814b32ed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99105e321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199105e321d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9814b32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9814b32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9d13a063b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9d13a063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9d13a063b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19d13a063b4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9d13a063b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19d13a063b4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9d13a063b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9d13a063b4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9d13a063b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9d13a063b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9d13a063b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19d13a063b4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9d13a063b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9d13a063b4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9d13a063b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9d13a063b4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9d13a063b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9d13a063b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9d13a063b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19d13a063b4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99105e321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99105e321d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9d13a063b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19d13a063b4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9d13a063b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19d13a063b4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9d13a063b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19d13a063b4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9d13a063b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19d13a063b4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9d13a063b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19d13a063b4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423326349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4233263495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9814b32e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9814b32e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9105e32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99105e321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9814b32e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9814b32e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99105e321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99105e321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991ae21d2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991ae21d28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9814b32ed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9814b32ed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1">
  <p:cSld name="Separata 0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53" name="Google Shape;53;p14"/>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 name="Google Shape;54;p14"/>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5" name="Google Shape;55;p14"/>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Blanca">
  <p:cSld name="1_Contenido Blanca">
    <p:spTree>
      <p:nvGrpSpPr>
        <p:cNvPr id="57" name="Shape 57"/>
        <p:cNvGrpSpPr/>
        <p:nvPr/>
      </p:nvGrpSpPr>
      <p:grpSpPr>
        <a:xfrm>
          <a:off x="0" y="0"/>
          <a:ext cx="0" cy="0"/>
          <a:chOff x="0" y="0"/>
          <a:chExt cx="0" cy="0"/>
        </a:xfrm>
      </p:grpSpPr>
      <p:sp>
        <p:nvSpPr>
          <p:cNvPr id="58" name="Google Shape;58;p15"/>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9" name="Google Shape;59;p15"/>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0000"/>
              </a:buClr>
              <a:buSzPts val="1900"/>
              <a:buFont typeface="Hind Siliguri Light"/>
              <a:buNone/>
              <a:defRPr b="1" i="0" sz="1500" u="none" cap="none" strike="noStrike">
                <a:solidFill>
                  <a:srgbClr val="000000"/>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 name="Google Shape;63;p16"/>
          <p:cNvSpPr txBox="1"/>
          <p:nvPr>
            <p:ph idx="1" type="body"/>
          </p:nvPr>
        </p:nvSpPr>
        <p:spPr>
          <a:xfrm>
            <a:off x="685800" y="2564529"/>
            <a:ext cx="8731406"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7000"/>
              <a:buFont typeface="Hind Siliguri"/>
              <a:buNone/>
              <a:defRPr b="1" i="0" sz="56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2" type="body"/>
          </p:nvPr>
        </p:nvSpPr>
        <p:spPr>
          <a:xfrm>
            <a:off x="685800" y="3813263"/>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7000"/>
              <a:buFont typeface="Hind Siliguri"/>
              <a:buNone/>
              <a:defRPr b="1" i="0" sz="56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65" name="Google Shape;65;p16"/>
          <p:cNvPicPr preferRelativeResize="0"/>
          <p:nvPr/>
        </p:nvPicPr>
        <p:blipFill rotWithShape="1">
          <a:blip r:embed="rId3">
            <a:alphaModFix/>
          </a:blip>
          <a:srcRect b="0" l="0" r="0" t="0"/>
          <a:stretch/>
        </p:blipFill>
        <p:spPr>
          <a:xfrm>
            <a:off x="685800" y="685800"/>
            <a:ext cx="1866436" cy="7338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2">
  <p:cSld name="Separata 0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68" name="Google Shape;68;p17"/>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69" name="Google Shape;69;p17"/>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0" name="Google Shape;70;p17"/>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1" name="Google Shape;71;p17"/>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2" name="Google Shape;72;p17"/>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3">
  <p:cSld name="Separata 03">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5" name="Google Shape;75;p18"/>
          <p:cNvSpPr/>
          <p:nvPr/>
        </p:nvSpPr>
        <p:spPr>
          <a:xfrm>
            <a:off x="0" y="2479418"/>
            <a:ext cx="9144000" cy="184666"/>
          </a:xfrm>
          <a:prstGeom prst="rect">
            <a:avLst/>
          </a:prstGeom>
          <a:solidFill>
            <a:schemeClr val="dk1">
              <a:alpha val="8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6" name="Google Shape;76;p18"/>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77" name="Google Shape;77;p18"/>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8" name="Google Shape;78;p18"/>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9" name="Google Shape;79;p18"/>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4">
  <p:cSld name="Separata 0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2" name="Google Shape;82;p19"/>
          <p:cNvSpPr/>
          <p:nvPr/>
        </p:nvSpPr>
        <p:spPr>
          <a:xfrm>
            <a:off x="0" y="2479418"/>
            <a:ext cx="9144000" cy="184666"/>
          </a:xfrm>
          <a:prstGeom prst="rect">
            <a:avLst/>
          </a:prstGeom>
          <a:solidFill>
            <a:schemeClr val="dk1">
              <a:alpha val="819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3" name="Google Shape;83;p19"/>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84" name="Google Shape;84;p19"/>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85" name="Google Shape;85;p19"/>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9"/>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5">
  <p:cSld name="Separata 0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9" name="Google Shape;89;p20"/>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90" name="Google Shape;90;p20"/>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91" name="Google Shape;91;p20"/>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2" name="Google Shape;92;p20"/>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0"/>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Negra">
  <p:cSld name="Contenido Negra">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1"/>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chemeClr val="lt1"/>
              </a:buClr>
              <a:buSzPts val="1900"/>
              <a:buFont typeface="Hind Siliguri Light"/>
              <a:buNone/>
              <a:defRPr b="1" i="0" sz="1500" u="none" cap="none" strike="noStrike">
                <a:solidFill>
                  <a:schemeClr val="lt1"/>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Negra">
  <p:cSld name="Foto Negra">
    <p:bg>
      <p:bgPr>
        <a:solidFill>
          <a:schemeClr val="dk1"/>
        </a:solidFill>
      </p:bgPr>
    </p:bg>
    <p:spTree>
      <p:nvGrpSpPr>
        <p:cNvPr id="97" name="Shape 97"/>
        <p:cNvGrpSpPr/>
        <p:nvPr/>
      </p:nvGrpSpPr>
      <p:grpSpPr>
        <a:xfrm>
          <a:off x="0" y="0"/>
          <a:ext cx="0" cy="0"/>
          <a:chOff x="0" y="0"/>
          <a:chExt cx="0" cy="0"/>
        </a:xfrm>
      </p:grpSpPr>
      <p:sp>
        <p:nvSpPr>
          <p:cNvPr id="98" name="Google Shape;98;p22"/>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99" name="Google Shape;99;p22"/>
          <p:cNvSpPr/>
          <p:nvPr>
            <p:ph idx="2" type="pic"/>
          </p:nvPr>
        </p:nvSpPr>
        <p:spPr>
          <a:xfrm>
            <a:off x="1973766" y="362440"/>
            <a:ext cx="6163837" cy="4418621"/>
          </a:xfrm>
          <a:prstGeom prst="rect">
            <a:avLst/>
          </a:prstGeom>
          <a:noFill/>
          <a:ln>
            <a:noFill/>
          </a:ln>
        </p:spPr>
      </p:sp>
      <p:sp>
        <p:nvSpPr>
          <p:cNvPr id="100" name="Google Shape;100;p22"/>
          <p:cNvSpPr txBox="1"/>
          <p:nvPr>
            <p:ph idx="1" type="body"/>
          </p:nvPr>
        </p:nvSpPr>
        <p:spPr>
          <a:xfrm>
            <a:off x="411361" y="2571750"/>
            <a:ext cx="1322785" cy="2209205"/>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2200"/>
              </a:spcBef>
              <a:spcAft>
                <a:spcPts val="0"/>
              </a:spcAft>
              <a:buClr>
                <a:schemeClr val="dk1"/>
              </a:buClr>
              <a:buSzPts val="1100"/>
              <a:buFont typeface="Helvetica Neue"/>
              <a:buNone/>
              <a:defRPr b="0" i="0" sz="9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Blanca">
  <p:cSld name="Contenido + Foto Blanca">
    <p:spTree>
      <p:nvGrpSpPr>
        <p:cNvPr id="101" name="Shape 101"/>
        <p:cNvGrpSpPr/>
        <p:nvPr/>
      </p:nvGrpSpPr>
      <p:grpSpPr>
        <a:xfrm>
          <a:off x="0" y="0"/>
          <a:ext cx="0" cy="0"/>
          <a:chOff x="0" y="0"/>
          <a:chExt cx="0" cy="0"/>
        </a:xfrm>
      </p:grpSpPr>
      <p:sp>
        <p:nvSpPr>
          <p:cNvPr id="102" name="Google Shape;102;p23"/>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3" name="Google Shape;103;p23"/>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Negra">
  <p:cSld name="Contenido + Foto Negra">
    <p:bg>
      <p:bgPr>
        <a:solidFill>
          <a:schemeClr val="dk1"/>
        </a:solidFill>
      </p:bgPr>
    </p:bg>
    <p:spTree>
      <p:nvGrpSpPr>
        <p:cNvPr id="104" name="Shape 104"/>
        <p:cNvGrpSpPr/>
        <p:nvPr/>
      </p:nvGrpSpPr>
      <p:grpSpPr>
        <a:xfrm>
          <a:off x="0" y="0"/>
          <a:ext cx="0" cy="0"/>
          <a:chOff x="0" y="0"/>
          <a:chExt cx="0" cy="0"/>
        </a:xfrm>
      </p:grpSpPr>
      <p:sp>
        <p:nvSpPr>
          <p:cNvPr id="105" name="Google Shape;105;p24"/>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6" name="Google Shape;106;p24"/>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cias">
  <p:cSld name="Gracias">
    <p:bg>
      <p:bgPr>
        <a:solidFill>
          <a:schemeClr val="dk1"/>
        </a:solidFill>
      </p:bgPr>
    </p:bg>
    <p:spTree>
      <p:nvGrpSpPr>
        <p:cNvPr id="107" name="Shape 107"/>
        <p:cNvGrpSpPr/>
        <p:nvPr/>
      </p:nvGrpSpPr>
      <p:grpSpPr>
        <a:xfrm>
          <a:off x="0" y="0"/>
          <a:ext cx="0" cy="0"/>
          <a:chOff x="0" y="0"/>
          <a:chExt cx="0" cy="0"/>
        </a:xfrm>
      </p:grpSpPr>
      <p:sp>
        <p:nvSpPr>
          <p:cNvPr id="108" name="Google Shape;108;p25"/>
          <p:cNvSpPr txBox="1"/>
          <p:nvPr/>
        </p:nvSpPr>
        <p:spPr>
          <a:xfrm>
            <a:off x="3679008" y="2263973"/>
            <a:ext cx="1785985" cy="615554"/>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s" sz="3800">
                <a:solidFill>
                  <a:schemeClr val="lt1"/>
                </a:solidFill>
                <a:latin typeface="Hind Siliguri Light"/>
                <a:ea typeface="Hind Siliguri Light"/>
                <a:cs typeface="Hind Siliguri Light"/>
                <a:sym typeface="Hind Siliguri Light"/>
              </a:rPr>
              <a:t>¡Gracias!</a:t>
            </a:r>
            <a:endParaRPr b="1" sz="3800">
              <a:solidFill>
                <a:schemeClr val="lt1"/>
              </a:solidFill>
              <a:latin typeface="Hind Siliguri Light"/>
              <a:ea typeface="Hind Siliguri Light"/>
              <a:cs typeface="Hind Siliguri Light"/>
              <a:sym typeface="Hind Siliguri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Cierre">
    <p:bg>
      <p:bgPr>
        <a:solidFill>
          <a:schemeClr val="dk1"/>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2.png"/><Relationship Id="rId7"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hyperlink" Target="https://www.anaconda.com/" TargetMode="External"/><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5" name="Google Shape;11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6" name="Google Shape;116;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Google Shape;117;p2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Bloque 2</a:t>
            </a:r>
            <a:endParaRPr sz="3000">
              <a:solidFill>
                <a:srgbClr val="EFF1BF"/>
              </a:solidFill>
              <a:latin typeface="Montserrat ExtraBold"/>
              <a:ea typeface="Montserrat ExtraBold"/>
              <a:cs typeface="Montserrat ExtraBold"/>
              <a:sym typeface="Montserrat ExtraBold"/>
            </a:endParaRPr>
          </a:p>
        </p:txBody>
      </p:sp>
      <p:cxnSp>
        <p:nvCxnSpPr>
          <p:cNvPr id="118" name="Google Shape;118;p2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19" name="Google Shape;119;p2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20" name="Google Shape;120;p2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21" name="Google Shape;121;p27"/>
          <p:cNvSpPr txBox="1"/>
          <p:nvPr/>
        </p:nvSpPr>
        <p:spPr>
          <a:xfrm>
            <a:off x="311700" y="283192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200">
                <a:solidFill>
                  <a:srgbClr val="EFF1BF"/>
                </a:solidFill>
                <a:latin typeface="Montserrat ExtraBold"/>
                <a:ea typeface="Montserrat ExtraBold"/>
                <a:cs typeface="Montserrat ExtraBold"/>
                <a:sym typeface="Montserrat ExtraBold"/>
              </a:rPr>
              <a:t>Tipos de datos</a:t>
            </a:r>
            <a:endParaRPr sz="2200">
              <a:solidFill>
                <a:srgbClr val="EFF1BF"/>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22" name="Google Shape;222;p3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23" name="Google Shape;223;p36"/>
          <p:cNvSpPr txBox="1"/>
          <p:nvPr/>
        </p:nvSpPr>
        <p:spPr>
          <a:xfrm>
            <a:off x="463500" y="936375"/>
            <a:ext cx="8159400" cy="1417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a:solidFill>
                  <a:srgbClr val="314899"/>
                </a:solidFill>
                <a:latin typeface="Hind Siliguri Light"/>
                <a:ea typeface="Hind Siliguri Light"/>
                <a:cs typeface="Hind Siliguri Light"/>
                <a:sym typeface="Hind Siliguri Light"/>
              </a:rPr>
              <a:t>Una cadena de caracteres, tipo de dato str, representa precisamente eso: una ristra de caracteres alfanuméricos que puede ser tratada como una unidad.</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a:solidFill>
                  <a:srgbClr val="314899"/>
                </a:solidFill>
                <a:latin typeface="Hind Siliguri Light"/>
                <a:ea typeface="Hind Siliguri Light"/>
                <a:cs typeface="Hind Siliguri Light"/>
                <a:sym typeface="Hind Siliguri Light"/>
              </a:rPr>
              <a:t>Tanto las comillas simples, 'cadena', como las dobles, "cadena", identifican los caracteres alfanuméricos que delimitan un valor constante literal de tipo str.</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224" name="Google Shape;224;p3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25" name="Google Shape;225;p3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26" name="Google Shape;226;p3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27" name="Google Shape;227;p3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28" name="Google Shape;228;p3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cadena de caracteres</a:t>
            </a:r>
            <a:endParaRPr sz="2400">
              <a:latin typeface="Hind Siliguri Medium"/>
              <a:ea typeface="Hind Siliguri Medium"/>
              <a:cs typeface="Hind Siliguri Medium"/>
              <a:sym typeface="Hind Siliguri Medium"/>
            </a:endParaRPr>
          </a:p>
        </p:txBody>
      </p:sp>
      <p:pic>
        <p:nvPicPr>
          <p:cNvPr id="229" name="Google Shape;229;p36"/>
          <p:cNvPicPr preferRelativeResize="0"/>
          <p:nvPr/>
        </p:nvPicPr>
        <p:blipFill rotWithShape="1">
          <a:blip r:embed="rId6">
            <a:alphaModFix/>
          </a:blip>
          <a:srcRect b="-1255" l="0" r="48702" t="0"/>
          <a:stretch/>
        </p:blipFill>
        <p:spPr>
          <a:xfrm>
            <a:off x="2870627" y="2354164"/>
            <a:ext cx="3000724" cy="2349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35" name="Google Shape;235;p3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36" name="Google Shape;236;p37"/>
          <p:cNvSpPr txBox="1"/>
          <p:nvPr/>
        </p:nvSpPr>
        <p:spPr>
          <a:xfrm>
            <a:off x="463500" y="936375"/>
            <a:ext cx="8159400" cy="8421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a:solidFill>
                  <a:srgbClr val="314899"/>
                </a:solidFill>
                <a:latin typeface="Hind Siliguri Light"/>
                <a:ea typeface="Hind Siliguri Light"/>
                <a:cs typeface="Hind Siliguri Light"/>
                <a:sym typeface="Hind Siliguri Light"/>
              </a:rPr>
              <a:t>A veces, es necesario utilizar una cadena de caracteres larga, distribuida a lo largo de varias líneas. Para ello, basta enmarcar la cadena con triples comillas.</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237" name="Google Shape;237;p3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38" name="Google Shape;238;p3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39" name="Google Shape;239;p3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40" name="Google Shape;240;p3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41" name="Google Shape;241;p3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cadena de caracteres</a:t>
            </a:r>
            <a:endParaRPr sz="2400">
              <a:latin typeface="Hind Siliguri Medium"/>
              <a:ea typeface="Hind Siliguri Medium"/>
              <a:cs typeface="Hind Siliguri Medium"/>
              <a:sym typeface="Hind Siliguri Medium"/>
            </a:endParaRPr>
          </a:p>
        </p:txBody>
      </p:sp>
      <p:sp>
        <p:nvSpPr>
          <p:cNvPr id="242" name="Google Shape;242;p37"/>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000"/>
              <a:buFont typeface="Helvetica Neue"/>
              <a:buNone/>
            </a:pPr>
            <a:r>
              <a:rPr b="1" lang="es" sz="1000">
                <a:solidFill>
                  <a:srgbClr val="00B2AD"/>
                </a:solidFill>
                <a:latin typeface="Helvetica Neue"/>
                <a:ea typeface="Helvetica Neue"/>
                <a:cs typeface="Helvetica Neue"/>
                <a:sym typeface="Helvetica Neue"/>
              </a:rPr>
              <a:t>https://youtu.be/KyOGXKX7q9c </a:t>
            </a:r>
            <a:endParaRPr sz="100">
              <a:solidFill>
                <a:srgbClr val="00B2AD"/>
              </a:solidFill>
            </a:endParaRPr>
          </a:p>
        </p:txBody>
      </p:sp>
      <p:pic>
        <p:nvPicPr>
          <p:cNvPr id="243" name="Google Shape;243;p37"/>
          <p:cNvPicPr preferRelativeResize="0"/>
          <p:nvPr/>
        </p:nvPicPr>
        <p:blipFill rotWithShape="1">
          <a:blip r:embed="rId6">
            <a:alphaModFix/>
          </a:blip>
          <a:srcRect b="0" l="0" r="0" t="0"/>
          <a:stretch/>
        </p:blipFill>
        <p:spPr>
          <a:xfrm>
            <a:off x="438988" y="2307302"/>
            <a:ext cx="8266025" cy="8879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49" name="Google Shape;249;p3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50" name="Google Shape;250;p38"/>
          <p:cNvSpPr txBox="1"/>
          <p:nvPr/>
        </p:nvSpPr>
        <p:spPr>
          <a:xfrm>
            <a:off x="463500" y="1024925"/>
            <a:ext cx="8159400" cy="8421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a:solidFill>
                  <a:srgbClr val="314899"/>
                </a:solidFill>
                <a:latin typeface="Hind Siliguri Light"/>
                <a:ea typeface="Hind Siliguri Light"/>
                <a:cs typeface="Hind Siliguri Light"/>
                <a:sym typeface="Hind Siliguri Light"/>
              </a:rPr>
              <a:t>Además de los caracteres convencionales que representan letras del alfabeto (mayúsculas y minúsculas), dígitos y otros signos diversos, se utiliza una codificación especial para hacer referencia a caracteres especiales. Estos caracteres especiales comienzan con el signo \ (llamado carácter de escape en este contexto) seguido de un código que lo identifica:</a:t>
            </a:r>
            <a:endParaRPr>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251" name="Google Shape;251;p3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52" name="Google Shape;252;p3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53" name="Google Shape;253;p3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54" name="Google Shape;254;p3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55" name="Google Shape;255;p3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cadena de caracteres</a:t>
            </a:r>
            <a:endParaRPr sz="2400">
              <a:latin typeface="Hind Siliguri Medium"/>
              <a:ea typeface="Hind Siliguri Medium"/>
              <a:cs typeface="Hind Siliguri Medium"/>
              <a:sym typeface="Hind Siliguri Medium"/>
            </a:endParaRPr>
          </a:p>
        </p:txBody>
      </p:sp>
      <p:sp>
        <p:nvSpPr>
          <p:cNvPr id="256" name="Google Shape;256;p38"/>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000"/>
              <a:buFont typeface="Helvetica Neue"/>
              <a:buNone/>
            </a:pPr>
            <a:r>
              <a:rPr b="1" lang="es" sz="1000">
                <a:solidFill>
                  <a:srgbClr val="00B2AD"/>
                </a:solidFill>
                <a:latin typeface="Helvetica Neue"/>
                <a:ea typeface="Helvetica Neue"/>
                <a:cs typeface="Helvetica Neue"/>
                <a:sym typeface="Helvetica Neue"/>
              </a:rPr>
              <a:t>https://youtu.be/KyOGXKX7q9c </a:t>
            </a:r>
            <a:endParaRPr sz="100">
              <a:solidFill>
                <a:srgbClr val="00B2AD"/>
              </a:solidFill>
            </a:endParaRPr>
          </a:p>
        </p:txBody>
      </p:sp>
      <p:graphicFrame>
        <p:nvGraphicFramePr>
          <p:cNvPr id="257" name="Google Shape;257;p38"/>
          <p:cNvGraphicFramePr/>
          <p:nvPr/>
        </p:nvGraphicFramePr>
        <p:xfrm>
          <a:off x="1365977" y="2089245"/>
          <a:ext cx="3000000" cy="3000000"/>
        </p:xfrm>
        <a:graphic>
          <a:graphicData uri="http://schemas.openxmlformats.org/drawingml/2006/table">
            <a:tbl>
              <a:tblPr>
                <a:noFill/>
                <a:tableStyleId>{32218A36-AB28-4FA0-AEDC-2ECB8739E0DA}</a:tableStyleId>
              </a:tblPr>
              <a:tblGrid>
                <a:gridCol w="862500"/>
                <a:gridCol w="5944425"/>
              </a:tblGrid>
              <a:tr h="72100">
                <a:tc>
                  <a:txBody>
                    <a:bodyPr/>
                    <a:lstStyle/>
                    <a:p>
                      <a:pPr indent="0" lvl="0" marL="0" marR="0" rtl="0" algn="l">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Carácter de escape</a:t>
                      </a:r>
                      <a:endParaRPr sz="200">
                        <a:solidFill>
                          <a:srgbClr val="314899"/>
                        </a:solidFill>
                        <a:latin typeface="Hind Siliguri"/>
                        <a:ea typeface="Hind Siliguri"/>
                        <a:cs typeface="Hind Siliguri"/>
                        <a:sym typeface="Hind Siliguri"/>
                      </a:endParaRPr>
                    </a:p>
                  </a:txBody>
                  <a:tcPr marT="45725" marB="45725" marR="91450" marL="91450"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Función</a:t>
                      </a:r>
                      <a:endParaRPr sz="200">
                        <a:solidFill>
                          <a:srgbClr val="314899"/>
                        </a:solidFill>
                        <a:latin typeface="Hind Siliguri"/>
                        <a:ea typeface="Hind Siliguri"/>
                        <a:cs typeface="Hind Siliguri"/>
                        <a:sym typeface="Hind Siliguri"/>
                      </a:endParaRPr>
                    </a:p>
                  </a:txBody>
                  <a:tcPr marT="45725" marB="45725" marR="91450" marL="91450"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72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'\n'</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Cambio de línea</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72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'\t'</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Tabulador</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72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Para utilizar el propio carácter \</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72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Para utilizar el propio carácter '</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72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Para utilizar el propio carácter "</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72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'\dd'</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Para hacer referencia al carácter ASCII de valor decimal dd, como '\66'</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72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'\xhh'</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400"/>
                        <a:buFont typeface="Helvetica Neue"/>
                        <a:buNone/>
                      </a:pPr>
                      <a:r>
                        <a:rPr lang="es" sz="1100" u="none" cap="none" strike="noStrike">
                          <a:solidFill>
                            <a:srgbClr val="314899"/>
                          </a:solidFill>
                          <a:latin typeface="Hind Siliguri"/>
                          <a:ea typeface="Hind Siliguri"/>
                          <a:cs typeface="Hind Siliguri"/>
                          <a:sym typeface="Hind Siliguri"/>
                        </a:rPr>
                        <a:t>Para hacer referencia al carácter ASCII de valor hexadecimal hh, como '\x42'</a:t>
                      </a:r>
                      <a:endParaRPr sz="200">
                        <a:solidFill>
                          <a:srgbClr val="314899"/>
                        </a:solidFill>
                        <a:latin typeface="Hind Siliguri"/>
                        <a:ea typeface="Hind Siliguri"/>
                        <a:cs typeface="Hind Siliguri"/>
                        <a:sym typeface="Hind Siliguri"/>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63" name="Google Shape;263;p3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64" name="Google Shape;264;p3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65" name="Google Shape;265;p3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66" name="Google Shape;266;p3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67" name="Google Shape;267;p3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68" name="Google Shape;268;p3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de cadena de caracteres</a:t>
            </a:r>
            <a:endParaRPr sz="2400">
              <a:latin typeface="Hind Siliguri Medium"/>
              <a:ea typeface="Hind Siliguri Medium"/>
              <a:cs typeface="Hind Siliguri Medium"/>
              <a:sym typeface="Hind Siliguri Medium"/>
            </a:endParaRPr>
          </a:p>
        </p:txBody>
      </p:sp>
      <p:sp>
        <p:nvSpPr>
          <p:cNvPr id="269" name="Google Shape;269;p39"/>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t>Métodos</a:t>
            </a:r>
            <a:endParaRPr sz="2000">
              <a:solidFill>
                <a:srgbClr val="00B2AD"/>
              </a:solidFill>
              <a:latin typeface="Hind Siliguri Medium"/>
              <a:ea typeface="Hind Siliguri Medium"/>
              <a:cs typeface="Hind Siliguri Medium"/>
              <a:sym typeface="Hind Siliguri Medium"/>
            </a:endParaRPr>
          </a:p>
        </p:txBody>
      </p:sp>
      <p:graphicFrame>
        <p:nvGraphicFramePr>
          <p:cNvPr id="270" name="Google Shape;270;p39"/>
          <p:cNvGraphicFramePr/>
          <p:nvPr/>
        </p:nvGraphicFramePr>
        <p:xfrm>
          <a:off x="769250" y="1530180"/>
          <a:ext cx="3000000" cy="3000000"/>
        </p:xfrm>
        <a:graphic>
          <a:graphicData uri="http://schemas.openxmlformats.org/drawingml/2006/table">
            <a:tbl>
              <a:tblPr bandRow="1" firstRow="1">
                <a:noFill/>
                <a:tableStyleId>{B9F9AF39-AF8D-47FE-97BA-3E6DE0C09531}</a:tableStyleId>
              </a:tblPr>
              <a:tblGrid>
                <a:gridCol w="1809225"/>
                <a:gridCol w="5796275"/>
              </a:tblGrid>
              <a:tr h="188475">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000" u="none" cap="none" strike="noStrike">
                          <a:latin typeface="Hind Siliguri Medium"/>
                          <a:ea typeface="Hind Siliguri Medium"/>
                          <a:cs typeface="Hind Siliguri Medium"/>
                          <a:sym typeface="Hind Siliguri Medium"/>
                        </a:rPr>
                        <a:t>Método</a:t>
                      </a:r>
                      <a:endParaRPr b="0" sz="100">
                        <a:latin typeface="Hind Siliguri Medium"/>
                        <a:ea typeface="Hind Siliguri Medium"/>
                        <a:cs typeface="Hind Siliguri Medium"/>
                        <a:sym typeface="Hind Siliguri Medium"/>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000" u="none" cap="none" strike="noStrike">
                          <a:latin typeface="Hind Siliguri Medium"/>
                          <a:ea typeface="Hind Siliguri Medium"/>
                          <a:cs typeface="Hind Siliguri Medium"/>
                          <a:sym typeface="Hind Siliguri Medium"/>
                        </a:rPr>
                        <a:t>Descripción</a:t>
                      </a:r>
                      <a:endParaRPr b="0" sz="100">
                        <a:latin typeface="Hind Siliguri Medium"/>
                        <a:ea typeface="Hind Siliguri Medium"/>
                        <a:cs typeface="Hind Siliguri Medium"/>
                        <a:sym typeface="Hind Siliguri Medium"/>
                      </a:endParaRPr>
                    </a:p>
                  </a:txBody>
                  <a:tcPr marT="45725" marB="45725" marR="91450" marL="91450"/>
                </a:tc>
              </a:tr>
              <a:tr h="18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lower()</a:t>
                      </a:r>
                      <a:endParaRPr sz="100">
                        <a:latin typeface="Hind Siliguri Medium"/>
                        <a:ea typeface="Hind Siliguri Medium"/>
                        <a:cs typeface="Hind Siliguri Medium"/>
                        <a:sym typeface="Hind Siliguri Medium"/>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Convierte todo en minúscula</a:t>
                      </a:r>
                      <a:endParaRPr sz="100">
                        <a:latin typeface="Hind Siliguri Medium"/>
                        <a:ea typeface="Hind Siliguri Medium"/>
                        <a:cs typeface="Hind Siliguri Medium"/>
                        <a:sym typeface="Hind Siliguri Medium"/>
                      </a:endParaRPr>
                    </a:p>
                  </a:txBody>
                  <a:tcPr marT="45725" marB="45725" marR="91450" marL="91450"/>
                </a:tc>
              </a:tr>
              <a:tr h="18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upper()</a:t>
                      </a:r>
                      <a:endParaRPr sz="100">
                        <a:latin typeface="Hind Siliguri Medium"/>
                        <a:ea typeface="Hind Siliguri Medium"/>
                        <a:cs typeface="Hind Siliguri Medium"/>
                        <a:sym typeface="Hind Siliguri Medium"/>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Convierte todo en mayúscula</a:t>
                      </a:r>
                      <a:endParaRPr sz="100">
                        <a:latin typeface="Hind Siliguri Medium"/>
                        <a:ea typeface="Hind Siliguri Medium"/>
                        <a:cs typeface="Hind Siliguri Medium"/>
                        <a:sym typeface="Hind Siliguri Medium"/>
                      </a:endParaRPr>
                    </a:p>
                  </a:txBody>
                  <a:tcPr marT="45725" marB="45725" marR="91450" marL="91450"/>
                </a:tc>
              </a:tr>
              <a:tr h="18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strip()</a:t>
                      </a:r>
                      <a:endParaRPr sz="100">
                        <a:latin typeface="Hind Siliguri Medium"/>
                        <a:ea typeface="Hind Siliguri Medium"/>
                        <a:cs typeface="Hind Siliguri Medium"/>
                        <a:sym typeface="Hind Siliguri Medium"/>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Eliminar los espacios en blanco (o los caracteres si se especifica) de los extremos de la cadena</a:t>
                      </a:r>
                      <a:endParaRPr sz="100">
                        <a:latin typeface="Hind Siliguri Medium"/>
                        <a:ea typeface="Hind Siliguri Medium"/>
                        <a:cs typeface="Hind Siliguri Medium"/>
                        <a:sym typeface="Hind Siliguri Medium"/>
                      </a:endParaRPr>
                    </a:p>
                  </a:txBody>
                  <a:tcPr marT="45725" marB="45725" marR="91450" marL="91450"/>
                </a:tc>
              </a:tr>
              <a:tr h="18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split()</a:t>
                      </a:r>
                      <a:endParaRPr sz="100">
                        <a:latin typeface="Hind Siliguri Medium"/>
                        <a:ea typeface="Hind Siliguri Medium"/>
                        <a:cs typeface="Hind Siliguri Medium"/>
                        <a:sym typeface="Hind Siliguri Medium"/>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Devuelve una lista de cadenas dividiendo la cadena con espacios (o por el separador indicado)</a:t>
                      </a:r>
                      <a:endParaRPr sz="100">
                        <a:latin typeface="Hind Siliguri Medium"/>
                        <a:ea typeface="Hind Siliguri Medium"/>
                        <a:cs typeface="Hind Siliguri Medium"/>
                        <a:sym typeface="Hind Siliguri Medium"/>
                      </a:endParaRPr>
                    </a:p>
                  </a:txBody>
                  <a:tcPr marT="45725" marB="45725" marR="91450" marL="91450"/>
                </a:tc>
              </a:tr>
              <a:tr h="18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join()</a:t>
                      </a:r>
                      <a:endParaRPr sz="100">
                        <a:latin typeface="Hind Siliguri Medium"/>
                        <a:ea typeface="Hind Siliguri Medium"/>
                        <a:cs typeface="Hind Siliguri Medium"/>
                        <a:sym typeface="Hind Siliguri Medium"/>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Une los elementos del iterable en una sola cadena separada por el contenido.</a:t>
                      </a:r>
                      <a:endParaRPr sz="100">
                        <a:latin typeface="Hind Siliguri Medium"/>
                        <a:ea typeface="Hind Siliguri Medium"/>
                        <a:cs typeface="Hind Siliguri Medium"/>
                        <a:sym typeface="Hind Siliguri Medium"/>
                      </a:endParaRPr>
                    </a:p>
                  </a:txBody>
                  <a:tcPr marT="45725" marB="45725" marR="91450" marL="91450"/>
                </a:tc>
              </a:tr>
              <a:tr h="18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find()</a:t>
                      </a:r>
                      <a:endParaRPr sz="100">
                        <a:latin typeface="Hind Siliguri Medium"/>
                        <a:ea typeface="Hind Siliguri Medium"/>
                        <a:cs typeface="Hind Siliguri Medium"/>
                        <a:sym typeface="Hind Siliguri Medium"/>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Encuentra la cadena sub en c devuelve el índice. Si no la encuentra, devuelve -1. Se pueden especificar límites de búsqueda.</a:t>
                      </a:r>
                      <a:endParaRPr sz="100">
                        <a:latin typeface="Hind Siliguri Medium"/>
                        <a:ea typeface="Hind Siliguri Medium"/>
                        <a:cs typeface="Hind Siliguri Medium"/>
                        <a:sym typeface="Hind Siliguri Medium"/>
                      </a:endParaRPr>
                    </a:p>
                  </a:txBody>
                  <a:tcPr marT="45725" marB="45725" marR="91450" marL="91450"/>
                </a:tc>
              </a:tr>
              <a:tr h="18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replace() </a:t>
                      </a:r>
                      <a:endParaRPr sz="100">
                        <a:latin typeface="Hind Siliguri Medium"/>
                        <a:ea typeface="Hind Siliguri Medium"/>
                        <a:cs typeface="Hind Siliguri Medium"/>
                        <a:sym typeface="Hind Siliguri Medium"/>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Reemplaza el </a:t>
                      </a:r>
                      <a:r>
                        <a:rPr i="1" lang="es" sz="1000" u="none" cap="none" strike="noStrike">
                          <a:latin typeface="Hind Siliguri Medium"/>
                          <a:ea typeface="Hind Siliguri Medium"/>
                          <a:cs typeface="Hind Siliguri Medium"/>
                          <a:sym typeface="Hind Siliguri Medium"/>
                        </a:rPr>
                        <a:t>substring</a:t>
                      </a:r>
                      <a:r>
                        <a:rPr lang="es" sz="1000" u="none" cap="none" strike="noStrike">
                          <a:latin typeface="Hind Siliguri Medium"/>
                          <a:ea typeface="Hind Siliguri Medium"/>
                          <a:cs typeface="Hind Siliguri Medium"/>
                          <a:sym typeface="Hind Siliguri Medium"/>
                        </a:rPr>
                        <a:t> indicado por el elegido por reemplazar.</a:t>
                      </a:r>
                      <a:endParaRPr sz="100">
                        <a:latin typeface="Hind Siliguri Medium"/>
                        <a:ea typeface="Hind Siliguri Medium"/>
                        <a:cs typeface="Hind Siliguri Medium"/>
                        <a:sym typeface="Hind Siliguri Medium"/>
                      </a:endParaRPr>
                    </a:p>
                  </a:txBody>
                  <a:tcPr marT="45725" marB="45725" marR="91450" marL="91450"/>
                </a:tc>
              </a:tr>
              <a:tr h="18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center()</a:t>
                      </a:r>
                      <a:endParaRPr sz="100">
                        <a:latin typeface="Hind Siliguri Medium"/>
                        <a:ea typeface="Hind Siliguri Medium"/>
                        <a:cs typeface="Hind Siliguri Medium"/>
                        <a:sym typeface="Hind Siliguri Medium"/>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Centrar la cadena en otra de longitud amplia rellenando con espacios en blanco.</a:t>
                      </a:r>
                      <a:endParaRPr sz="100">
                        <a:latin typeface="Hind Siliguri Medium"/>
                        <a:ea typeface="Hind Siliguri Medium"/>
                        <a:cs typeface="Hind Siliguri Medium"/>
                        <a:sym typeface="Hind Siliguri Medium"/>
                      </a:endParaRPr>
                    </a:p>
                  </a:txBody>
                  <a:tcPr marT="45725" marB="45725" marR="91450" marL="91450"/>
                </a:tc>
              </a:tr>
              <a:tr h="18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ljust()</a:t>
                      </a:r>
                      <a:endParaRPr sz="100">
                        <a:latin typeface="Hind Siliguri Medium"/>
                        <a:ea typeface="Hind Siliguri Medium"/>
                        <a:cs typeface="Hind Siliguri Medium"/>
                        <a:sym typeface="Hind Siliguri Medium"/>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Justificar a la izquierda la cadena con el ancho indicado rellenando con </a:t>
                      </a:r>
                      <a:r>
                        <a:rPr i="1" lang="es" sz="1000" u="none" cap="none" strike="noStrike">
                          <a:latin typeface="Hind Siliguri Medium"/>
                          <a:ea typeface="Hind Siliguri Medium"/>
                          <a:cs typeface="Hind Siliguri Medium"/>
                          <a:sym typeface="Hind Siliguri Medium"/>
                        </a:rPr>
                        <a:t>fillchar</a:t>
                      </a:r>
                      <a:r>
                        <a:rPr lang="es" sz="1000" u="none" cap="none" strike="noStrike">
                          <a:latin typeface="Hind Siliguri Medium"/>
                          <a:ea typeface="Hind Siliguri Medium"/>
                          <a:cs typeface="Hind Siliguri Medium"/>
                          <a:sym typeface="Hind Siliguri Medium"/>
                        </a:rPr>
                        <a:t> o espacios en blanco</a:t>
                      </a:r>
                      <a:endParaRPr sz="100">
                        <a:latin typeface="Hind Siliguri Medium"/>
                        <a:ea typeface="Hind Siliguri Medium"/>
                        <a:cs typeface="Hind Siliguri Medium"/>
                        <a:sym typeface="Hind Siliguri Medium"/>
                      </a:endParaRPr>
                    </a:p>
                  </a:txBody>
                  <a:tcPr marT="45725" marB="45725" marR="91450" marL="91450"/>
                </a:tc>
              </a:tr>
              <a:tr h="22462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rjust()</a:t>
                      </a:r>
                      <a:endParaRPr sz="1000">
                        <a:latin typeface="Hind Siliguri Medium"/>
                        <a:ea typeface="Hind Siliguri Medium"/>
                        <a:cs typeface="Hind Siliguri Medium"/>
                        <a:sym typeface="Hind Siliguri Medium"/>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Medium"/>
                          <a:ea typeface="Hind Siliguri Medium"/>
                          <a:cs typeface="Hind Siliguri Medium"/>
                          <a:sym typeface="Hind Siliguri Medium"/>
                        </a:rPr>
                        <a:t>Justificar a la derecha la cadena con el ancho indicado con </a:t>
                      </a:r>
                      <a:r>
                        <a:rPr i="1" lang="es" sz="1000" u="none" cap="none" strike="noStrike">
                          <a:latin typeface="Hind Siliguri Medium"/>
                          <a:ea typeface="Hind Siliguri Medium"/>
                          <a:cs typeface="Hind Siliguri Medium"/>
                          <a:sym typeface="Hind Siliguri Medium"/>
                        </a:rPr>
                        <a:t>fillchar</a:t>
                      </a:r>
                      <a:r>
                        <a:rPr lang="es" sz="1000" u="none" cap="none" strike="noStrike">
                          <a:latin typeface="Hind Siliguri Medium"/>
                          <a:ea typeface="Hind Siliguri Medium"/>
                          <a:cs typeface="Hind Siliguri Medium"/>
                          <a:sym typeface="Hind Siliguri Medium"/>
                        </a:rPr>
                        <a:t> o espacios en blanco</a:t>
                      </a:r>
                      <a:endParaRPr sz="1000">
                        <a:latin typeface="Hind Siliguri Medium"/>
                        <a:ea typeface="Hind Siliguri Medium"/>
                        <a:cs typeface="Hind Siliguri Medium"/>
                        <a:sym typeface="Hind Siliguri Medium"/>
                      </a:endParaRPr>
                    </a:p>
                  </a:txBody>
                  <a:tcPr marT="45725" marB="45725" marR="91450" marL="914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0"/>
          <p:cNvPicPr preferRelativeResize="0"/>
          <p:nvPr/>
        </p:nvPicPr>
        <p:blipFill rotWithShape="1">
          <a:blip r:embed="rId3">
            <a:alphaModFix/>
          </a:blip>
          <a:srcRect b="3311" l="0" r="0" t="6954"/>
          <a:stretch/>
        </p:blipFill>
        <p:spPr>
          <a:xfrm>
            <a:off x="0" y="0"/>
            <a:ext cx="9144000" cy="5143499"/>
          </a:xfrm>
          <a:prstGeom prst="rect">
            <a:avLst/>
          </a:prstGeom>
          <a:noFill/>
          <a:ln>
            <a:noFill/>
          </a:ln>
        </p:spPr>
      </p:pic>
      <p:sp>
        <p:nvSpPr>
          <p:cNvPr id="276" name="Google Shape;276;p40"/>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Tipo lista</a:t>
            </a:r>
            <a:endParaRPr sz="3000">
              <a:solidFill>
                <a:srgbClr val="EFF1BF"/>
              </a:solidFill>
              <a:latin typeface="Montserrat ExtraBold"/>
              <a:ea typeface="Montserrat ExtraBold"/>
              <a:cs typeface="Montserrat ExtraBold"/>
              <a:sym typeface="Montserrat ExtraBold"/>
            </a:endParaRPr>
          </a:p>
        </p:txBody>
      </p:sp>
      <p:cxnSp>
        <p:nvCxnSpPr>
          <p:cNvPr id="277" name="Google Shape;277;p40"/>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78" name="Google Shape;278;p40"/>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79" name="Google Shape;279;p40"/>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80" name="Google Shape;280;p40"/>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5</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86" name="Google Shape;286;p4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287" name="Google Shape;287;p41"/>
          <p:cNvSpPr txBox="1"/>
          <p:nvPr/>
        </p:nvSpPr>
        <p:spPr>
          <a:xfrm>
            <a:off x="463475" y="1208313"/>
            <a:ext cx="8159400" cy="2551800"/>
          </a:xfrm>
          <a:prstGeom prst="rect">
            <a:avLst/>
          </a:prstGeom>
          <a:noFill/>
          <a:ln>
            <a:noFill/>
          </a:ln>
        </p:spPr>
        <p:txBody>
          <a:bodyPr anchorCtr="0" anchor="ctr" bIns="17150" lIns="34275" spcFirstLastPara="1" rIns="34275" wrap="square" tIns="17150">
            <a:noAutofit/>
          </a:bodyPr>
          <a:lstStyle/>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Se definen poniendo el contenido de la lista entre corchetes, separando cada uno de los elementos mediante una coma. Cada posición de la lista puede contener elementos de distinto tipo. Además, las listas son mutables, es decir, sus elementos pueden ser modificados. En Python los elementos de una lista se numeran desde 0 hasta longitud - 1 .Hay numerosas funciones que pueden aplicarse a una lista.</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ctr">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mi_lista=[1,2.0,"3",True,[1,2]]</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El concepto de lista impone necesariamente una relación de orden, una secuencia.</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Se puede crear una lista vacía de las dos siguientes formas: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ctr">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288" name="Google Shape;288;p4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89" name="Google Shape;289;p4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90" name="Google Shape;290;p4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91" name="Google Shape;291;p4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92" name="Google Shape;292;p4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lista</a:t>
            </a:r>
            <a:endParaRPr sz="2400">
              <a:latin typeface="Hind Siliguri Medium"/>
              <a:ea typeface="Hind Siliguri Medium"/>
              <a:cs typeface="Hind Siliguri Medium"/>
              <a:sym typeface="Hind Siliguri Medium"/>
            </a:endParaRPr>
          </a:p>
        </p:txBody>
      </p:sp>
      <p:pic>
        <p:nvPicPr>
          <p:cNvPr id="293" name="Google Shape;293;p41"/>
          <p:cNvPicPr preferRelativeResize="0"/>
          <p:nvPr/>
        </p:nvPicPr>
        <p:blipFill rotWithShape="1">
          <a:blip r:embed="rId6">
            <a:alphaModFix/>
          </a:blip>
          <a:srcRect b="14137" l="0" r="1390" t="2354"/>
          <a:stretch/>
        </p:blipFill>
        <p:spPr>
          <a:xfrm>
            <a:off x="1825623" y="3527249"/>
            <a:ext cx="6146850" cy="318064"/>
          </a:xfrm>
          <a:prstGeom prst="rect">
            <a:avLst/>
          </a:prstGeom>
          <a:noFill/>
          <a:ln>
            <a:noFill/>
          </a:ln>
        </p:spPr>
      </p:pic>
      <p:pic>
        <p:nvPicPr>
          <p:cNvPr id="294" name="Google Shape;294;p41"/>
          <p:cNvPicPr preferRelativeResize="0"/>
          <p:nvPr/>
        </p:nvPicPr>
        <p:blipFill rotWithShape="1">
          <a:blip r:embed="rId7">
            <a:alphaModFix/>
          </a:blip>
          <a:srcRect b="0" l="0" r="0" t="0"/>
          <a:stretch/>
        </p:blipFill>
        <p:spPr>
          <a:xfrm>
            <a:off x="1825625" y="4005525"/>
            <a:ext cx="6146850" cy="327025"/>
          </a:xfrm>
          <a:prstGeom prst="rect">
            <a:avLst/>
          </a:prstGeom>
          <a:noFill/>
          <a:ln>
            <a:noFill/>
          </a:ln>
        </p:spPr>
      </p:pic>
      <p:sp>
        <p:nvSpPr>
          <p:cNvPr id="295" name="Google Shape;295;p41"/>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https://youtu.be/TtwxxHnWe4g </a:t>
            </a:r>
            <a:endParaRPr sz="100">
              <a:solidFill>
                <a:srgbClr val="00B2A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01" name="Google Shape;301;p4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02" name="Google Shape;302;p4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03" name="Google Shape;303;p4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04" name="Google Shape;304;p4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05" name="Google Shape;305;p4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06" name="Google Shape;306;p4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listo</a:t>
            </a:r>
            <a:endParaRPr sz="2400">
              <a:latin typeface="Hind Siliguri Medium"/>
              <a:ea typeface="Hind Siliguri Medium"/>
              <a:cs typeface="Hind Siliguri Medium"/>
              <a:sym typeface="Hind Siliguri Medium"/>
            </a:endParaRPr>
          </a:p>
        </p:txBody>
      </p:sp>
      <p:sp>
        <p:nvSpPr>
          <p:cNvPr id="307" name="Google Shape;307;p42"/>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t>Acceso</a:t>
            </a:r>
            <a:endParaRPr sz="2000">
              <a:solidFill>
                <a:srgbClr val="00B2AD"/>
              </a:solidFill>
              <a:latin typeface="Hind Siliguri Medium"/>
              <a:ea typeface="Hind Siliguri Medium"/>
              <a:cs typeface="Hind Siliguri Medium"/>
              <a:sym typeface="Hind Siliguri Medium"/>
            </a:endParaRPr>
          </a:p>
        </p:txBody>
      </p:sp>
      <p:sp>
        <p:nvSpPr>
          <p:cNvPr id="308" name="Google Shape;308;p42"/>
          <p:cNvSpPr txBox="1"/>
          <p:nvPr/>
        </p:nvSpPr>
        <p:spPr>
          <a:xfrm>
            <a:off x="463500" y="1257225"/>
            <a:ext cx="7857300" cy="33042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000"/>
              <a:buFont typeface="Helvetica Neue"/>
              <a:buNone/>
            </a:pPr>
            <a:r>
              <a:rPr i="0" lang="es" sz="1300" u="none" cap="none" strike="noStrike">
                <a:solidFill>
                  <a:srgbClr val="314899"/>
                </a:solidFill>
                <a:latin typeface="Hind Siliguri"/>
                <a:ea typeface="Hind Siliguri"/>
                <a:cs typeface="Hind Siliguri"/>
                <a:sym typeface="Hind Siliguri"/>
              </a:rPr>
              <a:t>Para acceder a un elemento de la lista, se debe de indicar la lista a la que acceder y la posición a la que se quiere acceder (si es un número negativo se comenzará a recorrer por el final de la lista).</a:t>
            </a:r>
            <a:endParaRPr sz="1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rgbClr val="000000"/>
              </a:buClr>
              <a:buSzPts val="3000"/>
              <a:buFont typeface="Courier New"/>
              <a:buNone/>
            </a:pPr>
            <a:br>
              <a:rPr b="0" i="0" lang="es" sz="1300" u="none" cap="none" strike="noStrike">
                <a:solidFill>
                  <a:srgbClr val="000000"/>
                </a:solidFill>
                <a:latin typeface="Courier New"/>
                <a:ea typeface="Courier New"/>
                <a:cs typeface="Courier New"/>
                <a:sym typeface="Courier New"/>
              </a:rPr>
            </a:br>
            <a:r>
              <a:rPr b="0" i="0" lang="es" sz="1300" u="none" cap="none" strike="noStrike">
                <a:solidFill>
                  <a:srgbClr val="000000"/>
                </a:solidFill>
                <a:latin typeface="Courier New"/>
                <a:ea typeface="Courier New"/>
                <a:cs typeface="Courier New"/>
                <a:sym typeface="Courier New"/>
              </a:rPr>
              <a:t>lista[0]</a:t>
            </a:r>
            <a:br>
              <a:rPr b="0" i="0" lang="es" sz="1300" u="none" cap="none" strike="noStrike">
                <a:solidFill>
                  <a:srgbClr val="000000"/>
                </a:solidFill>
                <a:latin typeface="Courier New"/>
                <a:ea typeface="Courier New"/>
                <a:cs typeface="Courier New"/>
                <a:sym typeface="Courier New"/>
              </a:rPr>
            </a:br>
            <a:r>
              <a:rPr b="0" i="0" lang="es" sz="1300" u="none" cap="none" strike="noStrike">
                <a:solidFill>
                  <a:srgbClr val="000000"/>
                </a:solidFill>
                <a:latin typeface="Courier New"/>
                <a:ea typeface="Courier New"/>
                <a:cs typeface="Courier New"/>
                <a:sym typeface="Courier New"/>
              </a:rPr>
              <a:t>lista[3]</a:t>
            </a:r>
            <a:endParaRPr sz="100"/>
          </a:p>
          <a:p>
            <a:pPr indent="0" lvl="0" marL="0" marR="0" rtl="0" algn="l">
              <a:lnSpc>
                <a:spcPct val="100000"/>
              </a:lnSpc>
              <a:spcBef>
                <a:spcPts val="0"/>
              </a:spcBef>
              <a:spcAft>
                <a:spcPts val="0"/>
              </a:spcAft>
              <a:buClr>
                <a:srgbClr val="000000"/>
              </a:buClr>
              <a:buSzPts val="3000"/>
              <a:buFont typeface="Courier New"/>
              <a:buNone/>
            </a:pPr>
            <a:r>
              <a:rPr b="0" i="0" lang="es" sz="1300" u="none" cap="none" strike="noStrike">
                <a:solidFill>
                  <a:srgbClr val="000000"/>
                </a:solidFill>
                <a:latin typeface="Courier New"/>
                <a:ea typeface="Courier New"/>
                <a:cs typeface="Courier New"/>
                <a:sym typeface="Courier New"/>
              </a:rPr>
              <a:t>lista[-3]</a:t>
            </a:r>
            <a:endParaRPr sz="100"/>
          </a:p>
          <a:p>
            <a:pPr indent="0" lvl="0" marL="0" marR="0" rtl="0" algn="l">
              <a:lnSpc>
                <a:spcPct val="100000"/>
              </a:lnSpc>
              <a:spcBef>
                <a:spcPts val="0"/>
              </a:spcBef>
              <a:spcAft>
                <a:spcPts val="0"/>
              </a:spcAft>
              <a:buClr>
                <a:srgbClr val="000000"/>
              </a:buClr>
              <a:buSzPts val="3000"/>
              <a:buFont typeface="Helvetica Neue"/>
              <a:buNone/>
            </a:pPr>
            <a:r>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3000"/>
              <a:buFont typeface="Helvetica Neue"/>
              <a:buNone/>
            </a:pPr>
            <a:r>
              <a:rPr i="0" lang="es" sz="1300" u="none" cap="none" strike="noStrike">
                <a:solidFill>
                  <a:srgbClr val="314899"/>
                </a:solidFill>
                <a:latin typeface="Hind Siliguri"/>
                <a:ea typeface="Hind Siliguri"/>
                <a:cs typeface="Hind Siliguri"/>
                <a:sym typeface="Hind Siliguri"/>
              </a:rPr>
              <a:t>Para acceder a un rango dentro de una lista tenemos diferentes opciones:</a:t>
            </a:r>
            <a:endParaRPr sz="100">
              <a:solidFill>
                <a:srgbClr val="314899"/>
              </a:solidFill>
              <a:latin typeface="Hind Siliguri"/>
              <a:ea typeface="Hind Siliguri"/>
              <a:cs typeface="Hind Siliguri"/>
              <a:sym typeface="Hind Siliguri"/>
            </a:endParaRPr>
          </a:p>
          <a:p>
            <a:pPr indent="-349250" lvl="5" marL="457200" marR="0" rtl="0" algn="l">
              <a:lnSpc>
                <a:spcPct val="100000"/>
              </a:lnSpc>
              <a:spcBef>
                <a:spcPts val="0"/>
              </a:spcBef>
              <a:spcAft>
                <a:spcPts val="0"/>
              </a:spcAft>
              <a:buClr>
                <a:srgbClr val="314899"/>
              </a:buClr>
              <a:buSzPts val="1300"/>
              <a:buFont typeface="Hind Siliguri"/>
              <a:buChar char="•"/>
            </a:pPr>
            <a:r>
              <a:rPr i="0" lang="es" sz="1300" u="none" cap="none" strike="noStrike">
                <a:solidFill>
                  <a:srgbClr val="314899"/>
                </a:solidFill>
                <a:latin typeface="Hind Siliguri"/>
                <a:ea typeface="Hind Siliguri"/>
                <a:cs typeface="Hind Siliguri"/>
                <a:sym typeface="Hind Siliguri"/>
              </a:rPr>
              <a:t>Desde el inicio tomar </a:t>
            </a:r>
            <a:r>
              <a:rPr i="1" lang="es" sz="1300" u="none" cap="none" strike="noStrike">
                <a:solidFill>
                  <a:srgbClr val="314899"/>
                </a:solidFill>
                <a:latin typeface="Hind Siliguri"/>
                <a:ea typeface="Hind Siliguri"/>
                <a:cs typeface="Hind Siliguri"/>
                <a:sym typeface="Hind Siliguri"/>
              </a:rPr>
              <a:t>x </a:t>
            </a:r>
            <a:r>
              <a:rPr i="0" lang="es" sz="1300" u="none" cap="none" strike="noStrike">
                <a:solidFill>
                  <a:srgbClr val="314899"/>
                </a:solidFill>
                <a:latin typeface="Hind Siliguri"/>
                <a:ea typeface="Hind Siliguri"/>
                <a:cs typeface="Hind Siliguri"/>
                <a:sym typeface="Hind Siliguri"/>
              </a:rPr>
              <a:t>elementos.</a:t>
            </a:r>
            <a:endParaRPr sz="100">
              <a:solidFill>
                <a:srgbClr val="314899"/>
              </a:solidFill>
              <a:latin typeface="Hind Siliguri"/>
              <a:ea typeface="Hind Siliguri"/>
              <a:cs typeface="Hind Siliguri"/>
              <a:sym typeface="Hind Siliguri"/>
            </a:endParaRPr>
          </a:p>
          <a:p>
            <a:pPr indent="0" lvl="5" marL="0" marR="0" rtl="0" algn="l">
              <a:lnSpc>
                <a:spcPct val="100000"/>
              </a:lnSpc>
              <a:spcBef>
                <a:spcPts val="0"/>
              </a:spcBef>
              <a:spcAft>
                <a:spcPts val="0"/>
              </a:spcAft>
              <a:buClr>
                <a:srgbClr val="000000"/>
              </a:buClr>
              <a:buSzPts val="3000"/>
              <a:buFont typeface="Helvetica Neue"/>
              <a:buNone/>
            </a:pPr>
            <a:r>
              <a:rPr b="0" i="0" lang="es" sz="1300" u="none" cap="none" strike="noStrike">
                <a:solidFill>
                  <a:srgbClr val="000000"/>
                </a:solidFill>
                <a:latin typeface="Helvetica Neue"/>
                <a:ea typeface="Helvetica Neue"/>
                <a:cs typeface="Helvetica Neue"/>
                <a:sym typeface="Helvetica Neue"/>
              </a:rPr>
              <a:t>	</a:t>
            </a:r>
            <a:r>
              <a:rPr b="0" i="0" lang="es" sz="1300" u="none" cap="none" strike="noStrike">
                <a:solidFill>
                  <a:srgbClr val="000000"/>
                </a:solidFill>
                <a:latin typeface="Courier New"/>
                <a:ea typeface="Courier New"/>
                <a:cs typeface="Courier New"/>
                <a:sym typeface="Courier New"/>
              </a:rPr>
              <a:t> lista[:x]</a:t>
            </a:r>
            <a:endParaRPr b="0" i="0" sz="1300" u="none" cap="none" strike="noStrike">
              <a:solidFill>
                <a:srgbClr val="000000"/>
              </a:solidFill>
              <a:latin typeface="Helvetica Neue"/>
              <a:ea typeface="Helvetica Neue"/>
              <a:cs typeface="Helvetica Neue"/>
              <a:sym typeface="Helvetica Neue"/>
            </a:endParaRPr>
          </a:p>
          <a:p>
            <a:pPr indent="-349250" lvl="5" marL="457200" marR="0" rtl="0" algn="l">
              <a:lnSpc>
                <a:spcPct val="100000"/>
              </a:lnSpc>
              <a:spcBef>
                <a:spcPts val="0"/>
              </a:spcBef>
              <a:spcAft>
                <a:spcPts val="0"/>
              </a:spcAft>
              <a:buClr>
                <a:srgbClr val="314899"/>
              </a:buClr>
              <a:buSzPts val="1300"/>
              <a:buFont typeface="Hind Siliguri"/>
              <a:buChar char="•"/>
            </a:pPr>
            <a:r>
              <a:rPr i="0" lang="es" sz="1300" u="none" cap="none" strike="noStrike">
                <a:solidFill>
                  <a:srgbClr val="314899"/>
                </a:solidFill>
                <a:latin typeface="Hind Siliguri"/>
                <a:ea typeface="Hind Siliguri"/>
                <a:cs typeface="Hind Siliguri"/>
                <a:sym typeface="Hind Siliguri"/>
              </a:rPr>
              <a:t>Desde la posición </a:t>
            </a:r>
            <a:r>
              <a:rPr i="1" lang="es" sz="1300" u="none" cap="none" strike="noStrike">
                <a:solidFill>
                  <a:srgbClr val="314899"/>
                </a:solidFill>
                <a:latin typeface="Hind Siliguri"/>
                <a:ea typeface="Hind Siliguri"/>
                <a:cs typeface="Hind Siliguri"/>
                <a:sym typeface="Hind Siliguri"/>
              </a:rPr>
              <a:t>x </a:t>
            </a:r>
            <a:r>
              <a:rPr i="0" lang="es" sz="1300" u="none" cap="none" strike="noStrike">
                <a:solidFill>
                  <a:srgbClr val="314899"/>
                </a:solidFill>
                <a:latin typeface="Hind Siliguri"/>
                <a:ea typeface="Hind Siliguri"/>
                <a:cs typeface="Hind Siliguri"/>
                <a:sym typeface="Hind Siliguri"/>
              </a:rPr>
              <a:t>(incluida) tomar todos los elementos hasta el final.</a:t>
            </a:r>
            <a:endParaRPr sz="100">
              <a:solidFill>
                <a:srgbClr val="314899"/>
              </a:solidFill>
              <a:latin typeface="Hind Siliguri"/>
              <a:ea typeface="Hind Siliguri"/>
              <a:cs typeface="Hind Siliguri"/>
              <a:sym typeface="Hind Siliguri"/>
            </a:endParaRPr>
          </a:p>
          <a:p>
            <a:pPr indent="0" lvl="7" marL="0" marR="0" rtl="0" algn="l">
              <a:lnSpc>
                <a:spcPct val="100000"/>
              </a:lnSpc>
              <a:spcBef>
                <a:spcPts val="0"/>
              </a:spcBef>
              <a:spcAft>
                <a:spcPts val="0"/>
              </a:spcAft>
              <a:buClr>
                <a:srgbClr val="000000"/>
              </a:buClr>
              <a:buSzPts val="3000"/>
              <a:buFont typeface="Helvetica Neue"/>
              <a:buNone/>
            </a:pPr>
            <a:r>
              <a:rPr b="0" i="0" lang="es" sz="1300" u="none" cap="none" strike="noStrike">
                <a:solidFill>
                  <a:srgbClr val="000000"/>
                </a:solidFill>
                <a:latin typeface="Helvetica Neue"/>
                <a:ea typeface="Helvetica Neue"/>
                <a:cs typeface="Helvetica Neue"/>
                <a:sym typeface="Helvetica Neue"/>
              </a:rPr>
              <a:t>	</a:t>
            </a:r>
            <a:r>
              <a:rPr b="0" i="0" lang="es" sz="1300" u="none" cap="none" strike="noStrike">
                <a:solidFill>
                  <a:srgbClr val="000000"/>
                </a:solidFill>
                <a:latin typeface="Courier New"/>
                <a:ea typeface="Courier New"/>
                <a:cs typeface="Courier New"/>
                <a:sym typeface="Courier New"/>
              </a:rPr>
              <a:t> lista[x:]</a:t>
            </a:r>
            <a:endParaRPr b="0" i="0" sz="1300" u="none" cap="none" strike="noStrike">
              <a:solidFill>
                <a:srgbClr val="000000"/>
              </a:solidFill>
              <a:latin typeface="Helvetica Neue"/>
              <a:ea typeface="Helvetica Neue"/>
              <a:cs typeface="Helvetica Neue"/>
              <a:sym typeface="Helvetica Neue"/>
            </a:endParaRPr>
          </a:p>
          <a:p>
            <a:pPr indent="-349250" lvl="5" marL="457200" marR="0" rtl="0" algn="l">
              <a:lnSpc>
                <a:spcPct val="100000"/>
              </a:lnSpc>
              <a:spcBef>
                <a:spcPts val="0"/>
              </a:spcBef>
              <a:spcAft>
                <a:spcPts val="0"/>
              </a:spcAft>
              <a:buClr>
                <a:srgbClr val="314899"/>
              </a:buClr>
              <a:buSzPts val="1300"/>
              <a:buFont typeface="Hind Siliguri"/>
              <a:buChar char="•"/>
            </a:pPr>
            <a:r>
              <a:rPr i="0" lang="es" sz="1300" u="none" cap="none" strike="noStrike">
                <a:solidFill>
                  <a:srgbClr val="314899"/>
                </a:solidFill>
                <a:latin typeface="Hind Siliguri"/>
                <a:ea typeface="Hind Siliguri"/>
                <a:cs typeface="Hind Siliguri"/>
                <a:sym typeface="Hind Siliguri"/>
              </a:rPr>
              <a:t>Desde la posición </a:t>
            </a:r>
            <a:r>
              <a:rPr i="1" lang="es" sz="1300" u="none" cap="none" strike="noStrike">
                <a:solidFill>
                  <a:srgbClr val="314899"/>
                </a:solidFill>
                <a:latin typeface="Hind Siliguri"/>
                <a:ea typeface="Hind Siliguri"/>
                <a:cs typeface="Hind Siliguri"/>
                <a:sym typeface="Hind Siliguri"/>
              </a:rPr>
              <a:t>x </a:t>
            </a:r>
            <a:r>
              <a:rPr i="0" lang="es" sz="1300" u="none" cap="none" strike="noStrike">
                <a:solidFill>
                  <a:srgbClr val="314899"/>
                </a:solidFill>
                <a:latin typeface="Hind Siliguri"/>
                <a:ea typeface="Hind Siliguri"/>
                <a:cs typeface="Hind Siliguri"/>
                <a:sym typeface="Hind Siliguri"/>
              </a:rPr>
              <a:t>(incluida) hasta la posición </a:t>
            </a:r>
            <a:r>
              <a:rPr i="1" lang="es" sz="1300" u="none" cap="none" strike="noStrike">
                <a:solidFill>
                  <a:srgbClr val="314899"/>
                </a:solidFill>
                <a:latin typeface="Hind Siliguri"/>
                <a:ea typeface="Hind Siliguri"/>
                <a:cs typeface="Hind Siliguri"/>
                <a:sym typeface="Hind Siliguri"/>
              </a:rPr>
              <a:t>y.</a:t>
            </a:r>
            <a:endParaRPr sz="100">
              <a:solidFill>
                <a:srgbClr val="314899"/>
              </a:solidFill>
              <a:latin typeface="Hind Siliguri"/>
              <a:ea typeface="Hind Siliguri"/>
              <a:cs typeface="Hind Siliguri"/>
              <a:sym typeface="Hind Siliguri"/>
            </a:endParaRPr>
          </a:p>
          <a:p>
            <a:pPr indent="0" lvl="5" marL="0" marR="0" rtl="0" algn="l">
              <a:lnSpc>
                <a:spcPct val="100000"/>
              </a:lnSpc>
              <a:spcBef>
                <a:spcPts val="0"/>
              </a:spcBef>
              <a:spcAft>
                <a:spcPts val="0"/>
              </a:spcAft>
              <a:buClr>
                <a:srgbClr val="000000"/>
              </a:buClr>
              <a:buSzPts val="3000"/>
              <a:buFont typeface="Helvetica Neue"/>
              <a:buNone/>
            </a:pPr>
            <a:r>
              <a:rPr b="0" i="1" lang="es" sz="1300" u="none" cap="none" strike="noStrike">
                <a:solidFill>
                  <a:srgbClr val="000000"/>
                </a:solidFill>
                <a:latin typeface="Helvetica Neue"/>
                <a:ea typeface="Helvetica Neue"/>
                <a:cs typeface="Helvetica Neue"/>
                <a:sym typeface="Helvetica Neue"/>
              </a:rPr>
              <a:t>	</a:t>
            </a:r>
            <a:r>
              <a:rPr b="0" i="0" lang="es" sz="1300" u="none" cap="none" strike="noStrike">
                <a:solidFill>
                  <a:srgbClr val="000000"/>
                </a:solidFill>
                <a:latin typeface="Courier New"/>
                <a:ea typeface="Courier New"/>
                <a:cs typeface="Courier New"/>
                <a:sym typeface="Courier New"/>
              </a:rPr>
              <a:t> lista[x:y]</a:t>
            </a:r>
            <a:endParaRPr b="0" i="1" sz="1300" u="none" cap="none" strike="noStrike">
              <a:solidFill>
                <a:srgbClr val="000000"/>
              </a:solidFill>
              <a:latin typeface="Helvetica Neue"/>
              <a:ea typeface="Helvetica Neue"/>
              <a:cs typeface="Helvetica Neue"/>
              <a:sym typeface="Helvetica Neue"/>
            </a:endParaRPr>
          </a:p>
          <a:p>
            <a:pPr indent="-349250" lvl="5" marL="457200" marR="0" rtl="0" algn="l">
              <a:lnSpc>
                <a:spcPct val="100000"/>
              </a:lnSpc>
              <a:spcBef>
                <a:spcPts val="0"/>
              </a:spcBef>
              <a:spcAft>
                <a:spcPts val="0"/>
              </a:spcAft>
              <a:buClr>
                <a:srgbClr val="314899"/>
              </a:buClr>
              <a:buSzPts val="1300"/>
              <a:buFont typeface="Hind Siliguri"/>
              <a:buChar char="•"/>
            </a:pPr>
            <a:r>
              <a:rPr i="0" lang="es" sz="1300" u="none" cap="none" strike="noStrike">
                <a:solidFill>
                  <a:srgbClr val="314899"/>
                </a:solidFill>
                <a:latin typeface="Hind Siliguri"/>
                <a:ea typeface="Hind Siliguri"/>
                <a:cs typeface="Hind Siliguri"/>
                <a:sym typeface="Hind Siliguri"/>
              </a:rPr>
              <a:t>Desde la posición </a:t>
            </a:r>
            <a:r>
              <a:rPr i="1" lang="es" sz="1300" u="none" cap="none" strike="noStrike">
                <a:solidFill>
                  <a:srgbClr val="314899"/>
                </a:solidFill>
                <a:latin typeface="Hind Siliguri"/>
                <a:ea typeface="Hind Siliguri"/>
                <a:cs typeface="Hind Siliguri"/>
                <a:sym typeface="Hind Siliguri"/>
              </a:rPr>
              <a:t>x </a:t>
            </a:r>
            <a:r>
              <a:rPr i="0" lang="es" sz="1300" u="none" cap="none" strike="noStrike">
                <a:solidFill>
                  <a:srgbClr val="314899"/>
                </a:solidFill>
                <a:latin typeface="Hind Siliguri"/>
                <a:ea typeface="Hind Siliguri"/>
                <a:cs typeface="Hind Siliguri"/>
                <a:sym typeface="Hind Siliguri"/>
              </a:rPr>
              <a:t>(incluida) tomar todos los elementos hasta el final de dos en dos.</a:t>
            </a:r>
            <a:endParaRPr sz="100">
              <a:solidFill>
                <a:srgbClr val="314899"/>
              </a:solidFill>
              <a:latin typeface="Hind Siliguri"/>
              <a:ea typeface="Hind Siliguri"/>
              <a:cs typeface="Hind Siliguri"/>
              <a:sym typeface="Hind Siliguri"/>
            </a:endParaRPr>
          </a:p>
          <a:p>
            <a:pPr indent="0" lvl="5" marL="0" marR="0" rtl="0" algn="l">
              <a:lnSpc>
                <a:spcPct val="100000"/>
              </a:lnSpc>
              <a:spcBef>
                <a:spcPts val="0"/>
              </a:spcBef>
              <a:spcAft>
                <a:spcPts val="0"/>
              </a:spcAft>
              <a:buClr>
                <a:srgbClr val="000000"/>
              </a:buClr>
              <a:buSzPts val="3000"/>
              <a:buFont typeface="Helvetica Neue"/>
              <a:buNone/>
            </a:pPr>
            <a:r>
              <a:rPr b="0" i="0" lang="es" sz="1300" u="none" cap="none" strike="noStrike">
                <a:solidFill>
                  <a:srgbClr val="000000"/>
                </a:solidFill>
                <a:latin typeface="Helvetica Neue"/>
                <a:ea typeface="Helvetica Neue"/>
                <a:cs typeface="Helvetica Neue"/>
                <a:sym typeface="Helvetica Neue"/>
              </a:rPr>
              <a:t>	</a:t>
            </a:r>
            <a:r>
              <a:rPr b="0" i="0" lang="es" sz="1300" u="none" cap="none" strike="noStrike">
                <a:solidFill>
                  <a:srgbClr val="000000"/>
                </a:solidFill>
                <a:latin typeface="Courier New"/>
                <a:ea typeface="Courier New"/>
                <a:cs typeface="Courier New"/>
                <a:sym typeface="Courier New"/>
              </a:rPr>
              <a:t> lista[x::2isn]</a:t>
            </a:r>
            <a:endParaRPr b="0" i="0" sz="13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14" name="Google Shape;314;p4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15" name="Google Shape;315;p4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16" name="Google Shape;316;p4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17" name="Google Shape;317;p4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18" name="Google Shape;318;p4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19" name="Google Shape;319;p4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listo</a:t>
            </a:r>
            <a:endParaRPr sz="2400">
              <a:latin typeface="Hind Siliguri Medium"/>
              <a:ea typeface="Hind Siliguri Medium"/>
              <a:cs typeface="Hind Siliguri Medium"/>
              <a:sym typeface="Hind Siliguri Medium"/>
            </a:endParaRPr>
          </a:p>
        </p:txBody>
      </p:sp>
      <p:sp>
        <p:nvSpPr>
          <p:cNvPr id="320" name="Google Shape;320;p43"/>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t>Métodos</a:t>
            </a:r>
            <a:endParaRPr sz="2000">
              <a:solidFill>
                <a:srgbClr val="00B2AD"/>
              </a:solidFill>
              <a:latin typeface="Hind Siliguri Medium"/>
              <a:ea typeface="Hind Siliguri Medium"/>
              <a:cs typeface="Hind Siliguri Medium"/>
              <a:sym typeface="Hind Siliguri Medium"/>
            </a:endParaRPr>
          </a:p>
        </p:txBody>
      </p:sp>
      <p:graphicFrame>
        <p:nvGraphicFramePr>
          <p:cNvPr id="321" name="Google Shape;321;p43"/>
          <p:cNvGraphicFramePr/>
          <p:nvPr/>
        </p:nvGraphicFramePr>
        <p:xfrm>
          <a:off x="1346175" y="1888825"/>
          <a:ext cx="3000000" cy="3000000"/>
        </p:xfrm>
        <a:graphic>
          <a:graphicData uri="http://schemas.openxmlformats.org/drawingml/2006/table">
            <a:tbl>
              <a:tblPr bandRow="1" firstRow="1">
                <a:noFill/>
                <a:tableStyleId>{B9F9AF39-AF8D-47FE-97BA-3E6DE0C09531}</a:tableStyleId>
              </a:tblPr>
              <a:tblGrid>
                <a:gridCol w="1669625"/>
                <a:gridCol w="5026025"/>
              </a:tblGrid>
              <a:tr h="36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Método</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Descripción</a:t>
                      </a:r>
                      <a:endParaRPr sz="1000">
                        <a:latin typeface="Hind Siliguri"/>
                        <a:ea typeface="Hind Siliguri"/>
                        <a:cs typeface="Hind Siliguri"/>
                        <a:sym typeface="Hind Siliguri"/>
                      </a:endParaRPr>
                    </a:p>
                  </a:txBody>
                  <a:tcPr marT="45725" marB="45725" marR="91450" marL="91450"/>
                </a:tc>
              </a:tr>
              <a:tr h="36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t>append()</a:t>
                      </a:r>
                      <a:endParaRPr sz="1000"/>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t>Añade un elemento al final de la lista</a:t>
                      </a:r>
                      <a:endParaRPr sz="1000"/>
                    </a:p>
                  </a:txBody>
                  <a:tcPr marT="45725" marB="45725" marR="91450" marL="91450"/>
                </a:tc>
              </a:tr>
              <a:tr h="36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t>insert()</a:t>
                      </a:r>
                      <a:endParaRPr sz="1000"/>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t>Inserta un elemento en el índice asignado</a:t>
                      </a:r>
                      <a:endParaRPr sz="1000"/>
                    </a:p>
                  </a:txBody>
                  <a:tcPr marT="45725" marB="45725" marR="91450" marL="91450"/>
                </a:tc>
              </a:tr>
              <a:tr h="36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t>pop()</a:t>
                      </a:r>
                      <a:endParaRPr sz="1000"/>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t>Elimina y devuelve el valor en la posición del índice asignado</a:t>
                      </a:r>
                      <a:endParaRPr sz="1000"/>
                    </a:p>
                  </a:txBody>
                  <a:tcPr marT="45725" marB="45725" marR="91450" marL="91450"/>
                </a:tc>
              </a:tr>
              <a:tr h="36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t>reverse()</a:t>
                      </a:r>
                      <a:endParaRPr sz="1000"/>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t>Reordena la lista de forma reversa</a:t>
                      </a:r>
                      <a:endParaRPr sz="1000"/>
                    </a:p>
                  </a:txBody>
                  <a:tcPr marT="45725" marB="45725" marR="91450" marL="91450"/>
                </a:tc>
              </a:tr>
              <a:tr h="36847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t>sort()</a:t>
                      </a:r>
                      <a:endParaRPr sz="1000"/>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t>Reordena la lista</a:t>
                      </a:r>
                      <a:endParaRPr sz="1000"/>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4"/>
          <p:cNvPicPr preferRelativeResize="0"/>
          <p:nvPr/>
        </p:nvPicPr>
        <p:blipFill rotWithShape="1">
          <a:blip r:embed="rId3">
            <a:alphaModFix/>
          </a:blip>
          <a:srcRect b="10265" l="0" r="0" t="0"/>
          <a:stretch/>
        </p:blipFill>
        <p:spPr>
          <a:xfrm>
            <a:off x="0" y="0"/>
            <a:ext cx="9144000" cy="5143499"/>
          </a:xfrm>
          <a:prstGeom prst="rect">
            <a:avLst/>
          </a:prstGeom>
          <a:noFill/>
          <a:ln>
            <a:noFill/>
          </a:ln>
        </p:spPr>
      </p:pic>
      <p:sp>
        <p:nvSpPr>
          <p:cNvPr id="327" name="Google Shape;327;p44"/>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Tipo tupla</a:t>
            </a:r>
            <a:endParaRPr sz="3000">
              <a:solidFill>
                <a:srgbClr val="EFF1BF"/>
              </a:solidFill>
              <a:latin typeface="Montserrat ExtraBold"/>
              <a:ea typeface="Montserrat ExtraBold"/>
              <a:cs typeface="Montserrat ExtraBold"/>
              <a:sym typeface="Montserrat ExtraBold"/>
            </a:endParaRPr>
          </a:p>
        </p:txBody>
      </p:sp>
      <p:cxnSp>
        <p:nvCxnSpPr>
          <p:cNvPr id="328" name="Google Shape;328;p44"/>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329" name="Google Shape;329;p44"/>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330" name="Google Shape;330;p44"/>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331" name="Google Shape;331;p44"/>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6</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37" name="Google Shape;337;p4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338" name="Google Shape;338;p45"/>
          <p:cNvSpPr txBox="1"/>
          <p:nvPr/>
        </p:nvSpPr>
        <p:spPr>
          <a:xfrm>
            <a:off x="463500" y="2517250"/>
            <a:ext cx="7729200" cy="1013700"/>
          </a:xfrm>
          <a:prstGeom prst="rect">
            <a:avLst/>
          </a:prstGeom>
          <a:noFill/>
          <a:ln>
            <a:noFill/>
          </a:ln>
        </p:spPr>
        <p:txBody>
          <a:bodyPr anchorCtr="0" anchor="ctr" bIns="17150" lIns="34275" spcFirstLastPara="1" rIns="34275" wrap="square" tIns="17150">
            <a:noAutofit/>
          </a:bodyPr>
          <a:lstStyle/>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Las tuplas son similares a las listas, se definen con paréntesis en vez de corchetes.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Tienen la peculiaridad de ser inmutables. Esto quiere decir que una lista se puede modificar en ejecución, pero una tupla no.</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La ventaja que tienen las tuplas frente a las listas radica en que las tuplas, al ser inmutables, son más rápidas que las listas, ya que ocupan menos </a:t>
            </a:r>
            <a:r>
              <a:rPr lang="es" sz="1100">
                <a:solidFill>
                  <a:srgbClr val="314899"/>
                </a:solidFill>
                <a:latin typeface="Hind Siliguri Light"/>
                <a:ea typeface="Hind Siliguri Light"/>
                <a:cs typeface="Hind Siliguri Light"/>
                <a:sym typeface="Hind Siliguri Light"/>
              </a:rPr>
              <a:t>espacio</a:t>
            </a:r>
            <a:r>
              <a:rPr lang="es" sz="1100">
                <a:solidFill>
                  <a:srgbClr val="314899"/>
                </a:solidFill>
                <a:latin typeface="Hind Siliguri Light"/>
                <a:ea typeface="Hind Siliguri Light"/>
                <a:cs typeface="Hind Siliguri Light"/>
                <a:sym typeface="Hind Siliguri Light"/>
              </a:rPr>
              <a:t> de memoria.</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Se pueden crear tuplas de un solo elemento. Cómo podría existir ambigüedad, se tiene que poner una coma al final.</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ctr">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un_elemento = (10,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Al igual que con las listas, se puede acceder a los elementos de las tuplas con el operador de indexación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l">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ctr">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339" name="Google Shape;339;p4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40" name="Google Shape;340;p4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41" name="Google Shape;341;p4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42" name="Google Shape;342;p4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43" name="Google Shape;343;p4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tupla</a:t>
            </a:r>
            <a:endParaRPr sz="2400">
              <a:latin typeface="Hind Siliguri Medium"/>
              <a:ea typeface="Hind Siliguri Medium"/>
              <a:cs typeface="Hind Siliguri Medium"/>
              <a:sym typeface="Hind Siliguri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8"/>
          <p:cNvPicPr preferRelativeResize="0"/>
          <p:nvPr/>
        </p:nvPicPr>
        <p:blipFill rotWithShape="1">
          <a:blip r:embed="rId3">
            <a:alphaModFix/>
          </a:blip>
          <a:srcRect b="10265" l="0" r="0" t="0"/>
          <a:stretch/>
        </p:blipFill>
        <p:spPr>
          <a:xfrm flipH="1">
            <a:off x="0" y="0"/>
            <a:ext cx="9144000" cy="5143499"/>
          </a:xfrm>
          <a:prstGeom prst="rect">
            <a:avLst/>
          </a:prstGeom>
          <a:noFill/>
          <a:ln>
            <a:noFill/>
          </a:ln>
        </p:spPr>
      </p:pic>
      <p:sp>
        <p:nvSpPr>
          <p:cNvPr id="127" name="Google Shape;127;p2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Tipos de datos</a:t>
            </a:r>
            <a:endParaRPr sz="3000">
              <a:solidFill>
                <a:srgbClr val="EFF1BF"/>
              </a:solidFill>
              <a:latin typeface="Montserrat ExtraBold"/>
              <a:ea typeface="Montserrat ExtraBold"/>
              <a:cs typeface="Montserrat ExtraBold"/>
              <a:sym typeface="Montserrat ExtraBold"/>
            </a:endParaRPr>
          </a:p>
        </p:txBody>
      </p:sp>
      <p:cxnSp>
        <p:nvCxnSpPr>
          <p:cNvPr id="128" name="Google Shape;128;p28"/>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29" name="Google Shape;129;p2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30" name="Google Shape;130;p2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31" name="Google Shape;131;p2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1</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6"/>
          <p:cNvPicPr preferRelativeResize="0"/>
          <p:nvPr/>
        </p:nvPicPr>
        <p:blipFill rotWithShape="1">
          <a:blip r:embed="rId3">
            <a:alphaModFix/>
          </a:blip>
          <a:srcRect b="10265" l="0" r="0" t="0"/>
          <a:stretch/>
        </p:blipFill>
        <p:spPr>
          <a:xfrm flipH="1">
            <a:off x="0" y="0"/>
            <a:ext cx="9144000" cy="5143499"/>
          </a:xfrm>
          <a:prstGeom prst="rect">
            <a:avLst/>
          </a:prstGeom>
          <a:noFill/>
          <a:ln>
            <a:noFill/>
          </a:ln>
        </p:spPr>
      </p:pic>
      <p:sp>
        <p:nvSpPr>
          <p:cNvPr id="349" name="Google Shape;349;p46"/>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Tipo diccionario</a:t>
            </a:r>
            <a:endParaRPr sz="3000">
              <a:solidFill>
                <a:srgbClr val="EFF1BF"/>
              </a:solidFill>
              <a:latin typeface="Montserrat ExtraBold"/>
              <a:ea typeface="Montserrat ExtraBold"/>
              <a:cs typeface="Montserrat ExtraBold"/>
              <a:sym typeface="Montserrat ExtraBold"/>
            </a:endParaRPr>
          </a:p>
        </p:txBody>
      </p:sp>
      <p:cxnSp>
        <p:nvCxnSpPr>
          <p:cNvPr id="350" name="Google Shape;350;p46"/>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351" name="Google Shape;351;p46"/>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352" name="Google Shape;352;p46"/>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353" name="Google Shape;353;p46"/>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7</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59" name="Google Shape;359;p4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60" name="Google Shape;360;p4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61" name="Google Shape;361;p4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62" name="Google Shape;362;p4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63" name="Google Shape;363;p4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64" name="Google Shape;364;p4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diccionario</a:t>
            </a:r>
            <a:endParaRPr sz="2400">
              <a:latin typeface="Hind Siliguri Medium"/>
              <a:ea typeface="Hind Siliguri Medium"/>
              <a:cs typeface="Hind Siliguri Medium"/>
              <a:sym typeface="Hind Siliguri Medium"/>
            </a:endParaRPr>
          </a:p>
        </p:txBody>
      </p:sp>
      <p:sp>
        <p:nvSpPr>
          <p:cNvPr id="365" name="Google Shape;365;p47"/>
          <p:cNvSpPr txBox="1"/>
          <p:nvPr/>
        </p:nvSpPr>
        <p:spPr>
          <a:xfrm>
            <a:off x="463500" y="899075"/>
            <a:ext cx="7857300" cy="3704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Los diccionarios son colecciones iterables, no secuenciales y mutables de elementos compuestos por una clave (que identifica de modo único al elemento) y el valor que se desea almacenar. ¡No pueden aparecer elementos con la misma clave!. Su sintaxis es:</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{clave_1: dato_1, clave_2: dato_2, ..., clave_n: dato_n}</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Los valores pueden ser de cualquier tipo: datos simples, listas, incluso otros diccionarios, etc., con cualquier nivel de anidamiento. Las claves, sin embargo, tiene que ser tipos inmutables (enteros, cadenas, tuplas).</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El acceso a los elementos se hace consultando la clave mediante un corchete.</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mi_dict[‘clave’]</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Para realizar un acceso seguro, se debe de utilizar el método get. Devuelve None si el valor no aparece en el diccionario.</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mi_dict.get(‘clave’)</a:t>
            </a:r>
            <a:endParaRPr sz="1300">
              <a:solidFill>
                <a:srgbClr val="314899"/>
              </a:solidFill>
              <a:latin typeface="Hind Siliguri"/>
              <a:ea typeface="Hind Siliguri"/>
              <a:cs typeface="Hind Siliguri"/>
              <a:sym typeface="Hind Siliguri"/>
            </a:endParaRPr>
          </a:p>
        </p:txBody>
      </p:sp>
      <p:sp>
        <p:nvSpPr>
          <p:cNvPr id="366" name="Google Shape;366;p47"/>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https://youtu.be/p70jle0O4DM </a:t>
            </a:r>
            <a:r>
              <a:rPr b="1" lang="es" sz="1000">
                <a:solidFill>
                  <a:srgbClr val="00B2AD"/>
                </a:solidFill>
                <a:latin typeface="Helvetica Neue"/>
                <a:ea typeface="Helvetica Neue"/>
                <a:cs typeface="Helvetica Neue"/>
                <a:sym typeface="Helvetica Neue"/>
              </a:rPr>
              <a:t> </a:t>
            </a:r>
            <a:endParaRPr sz="100">
              <a:solidFill>
                <a:srgbClr val="00B2A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72" name="Google Shape;372;p4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73" name="Google Shape;373;p4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74" name="Google Shape;374;p4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75" name="Google Shape;375;p4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76" name="Google Shape;376;p4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77" name="Google Shape;377;p4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diccionario</a:t>
            </a:r>
            <a:endParaRPr sz="2400">
              <a:latin typeface="Hind Siliguri Medium"/>
              <a:ea typeface="Hind Siliguri Medium"/>
              <a:cs typeface="Hind Siliguri Medium"/>
              <a:sym typeface="Hind Siliguri Medium"/>
            </a:endParaRPr>
          </a:p>
        </p:txBody>
      </p:sp>
      <p:sp>
        <p:nvSpPr>
          <p:cNvPr id="378" name="Google Shape;378;p48"/>
          <p:cNvSpPr txBox="1"/>
          <p:nvPr/>
        </p:nvSpPr>
        <p:spPr>
          <a:xfrm>
            <a:off x="463500" y="1449500"/>
            <a:ext cx="7857300" cy="25038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Para añadir un nuevo elemento a un diccionario existente, se usa el operador de asignación =. A la izquierda del operador aparece el objeto diccionario con la nueva clave entre corchetes [] y a la derecha el valor que se asocia a dicha clave.</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mi_dict[‘tres’] = 3</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b="1" lang="es" sz="1300">
                <a:solidFill>
                  <a:srgbClr val="314899"/>
                </a:solidFill>
                <a:latin typeface="Hind Siliguri"/>
                <a:ea typeface="Hind Siliguri"/>
                <a:cs typeface="Hind Siliguri"/>
                <a:sym typeface="Hind Siliguri"/>
              </a:rPr>
              <a:t>NOTA:</a:t>
            </a:r>
            <a:r>
              <a:rPr lang="es" sz="1300">
                <a:solidFill>
                  <a:srgbClr val="314899"/>
                </a:solidFill>
                <a:latin typeface="Hind Siliguri"/>
                <a:ea typeface="Hind Siliguri"/>
                <a:cs typeface="Hind Siliguri"/>
                <a:sym typeface="Hind Siliguri"/>
              </a:rPr>
              <a:t> Si la clave ya existe en el diccionario, se actualiza su valor.</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También existe el método setdefault(clave[, valor]). Este método devuelve el valor de la clave si ya existe y, en caso contrario, le asigna el valor que se pasa como segundo argumento. Si no se especifica este segundo argumento, por defecto es </a:t>
            </a:r>
            <a:r>
              <a:rPr i="1" lang="es" sz="1300">
                <a:solidFill>
                  <a:srgbClr val="314899"/>
                </a:solidFill>
                <a:latin typeface="Hind Siliguri"/>
                <a:ea typeface="Hind Siliguri"/>
                <a:cs typeface="Hind Siliguri"/>
                <a:sym typeface="Hind Siliguri"/>
              </a:rPr>
              <a:t>None</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
        <p:nvSpPr>
          <p:cNvPr id="379" name="Google Shape;379;p48"/>
          <p:cNvSpPr txBox="1"/>
          <p:nvPr/>
        </p:nvSpPr>
        <p:spPr>
          <a:xfrm>
            <a:off x="140200" y="4699875"/>
            <a:ext cx="772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000">
                <a:solidFill>
                  <a:srgbClr val="00B2AD"/>
                </a:solidFill>
                <a:latin typeface="Helvetica Neue"/>
                <a:ea typeface="Helvetica Neue"/>
                <a:cs typeface="Helvetica Neue"/>
                <a:sym typeface="Helvetica Neue"/>
              </a:rPr>
              <a:t>https://youtu.be/x-XfpzvQBkY  | https://www.w3schools.com/python/ref_dictionary_setdefault.asp </a:t>
            </a:r>
            <a:endParaRPr b="1" sz="1000">
              <a:solidFill>
                <a:srgbClr val="00B2AD"/>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000">
              <a:solidFill>
                <a:srgbClr val="00B2AD"/>
              </a:solidFill>
              <a:latin typeface="Helvetica Neue"/>
              <a:ea typeface="Helvetica Neue"/>
              <a:cs typeface="Helvetica Neue"/>
              <a:sym typeface="Helvetica Neue"/>
            </a:endParaRPr>
          </a:p>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 </a:t>
            </a:r>
            <a:endParaRPr sz="100">
              <a:solidFill>
                <a:srgbClr val="00B2AD"/>
              </a:solidFill>
            </a:endParaRPr>
          </a:p>
        </p:txBody>
      </p:sp>
      <p:sp>
        <p:nvSpPr>
          <p:cNvPr id="380" name="Google Shape;380;p48"/>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t>Añadir / modificar</a:t>
            </a:r>
            <a:endParaRPr sz="2000">
              <a:solidFill>
                <a:srgbClr val="00B2AD"/>
              </a:solidFill>
              <a:latin typeface="Hind Siliguri Medium"/>
              <a:ea typeface="Hind Siliguri Medium"/>
              <a:cs typeface="Hind Siliguri Medium"/>
              <a:sym typeface="Hind Siliguri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4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86" name="Google Shape;386;p4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87" name="Google Shape;387;p4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88" name="Google Shape;388;p4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89" name="Google Shape;389;p4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90" name="Google Shape;390;p4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91" name="Google Shape;391;p4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diccionario</a:t>
            </a:r>
            <a:endParaRPr sz="2400">
              <a:latin typeface="Hind Siliguri Medium"/>
              <a:ea typeface="Hind Siliguri Medium"/>
              <a:cs typeface="Hind Siliguri Medium"/>
              <a:sym typeface="Hind Siliguri Medium"/>
            </a:endParaRPr>
          </a:p>
        </p:txBody>
      </p:sp>
      <p:sp>
        <p:nvSpPr>
          <p:cNvPr id="392" name="Google Shape;392;p49"/>
          <p:cNvSpPr txBox="1"/>
          <p:nvPr/>
        </p:nvSpPr>
        <p:spPr>
          <a:xfrm>
            <a:off x="140200" y="4699875"/>
            <a:ext cx="7724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https://youtu.be/OcmAkFyR3uo </a:t>
            </a:r>
            <a:endParaRPr b="1" sz="1000">
              <a:solidFill>
                <a:srgbClr val="00B2AD"/>
              </a:solidFill>
              <a:latin typeface="Helvetica Neue"/>
              <a:ea typeface="Helvetica Neue"/>
              <a:cs typeface="Helvetica Neue"/>
              <a:sym typeface="Helvetica Neue"/>
            </a:endParaRPr>
          </a:p>
          <a:p>
            <a:pPr indent="0" lvl="0" marL="0" rtl="0" algn="l">
              <a:spcBef>
                <a:spcPts val="0"/>
              </a:spcBef>
              <a:spcAft>
                <a:spcPts val="0"/>
              </a:spcAft>
              <a:buNone/>
            </a:pPr>
            <a:r>
              <a:t/>
            </a:r>
            <a:endParaRPr b="1" sz="1000">
              <a:solidFill>
                <a:srgbClr val="00B2AD"/>
              </a:solidFill>
              <a:latin typeface="Helvetica Neue"/>
              <a:ea typeface="Helvetica Neue"/>
              <a:cs typeface="Helvetica Neue"/>
              <a:sym typeface="Helvetica Neue"/>
            </a:endParaRPr>
          </a:p>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 </a:t>
            </a:r>
            <a:endParaRPr sz="100">
              <a:solidFill>
                <a:srgbClr val="00B2AD"/>
              </a:solidFill>
            </a:endParaRPr>
          </a:p>
        </p:txBody>
      </p:sp>
      <p:sp>
        <p:nvSpPr>
          <p:cNvPr id="393" name="Google Shape;393;p49"/>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t>Algunos / métodos</a:t>
            </a:r>
            <a:endParaRPr sz="2000">
              <a:solidFill>
                <a:srgbClr val="00B2AD"/>
              </a:solidFill>
              <a:latin typeface="Hind Siliguri Medium"/>
              <a:ea typeface="Hind Siliguri Medium"/>
              <a:cs typeface="Hind Siliguri Medium"/>
              <a:sym typeface="Hind Siliguri Medium"/>
            </a:endParaRPr>
          </a:p>
        </p:txBody>
      </p:sp>
      <p:graphicFrame>
        <p:nvGraphicFramePr>
          <p:cNvPr id="394" name="Google Shape;394;p49"/>
          <p:cNvGraphicFramePr/>
          <p:nvPr/>
        </p:nvGraphicFramePr>
        <p:xfrm>
          <a:off x="1916975" y="1933900"/>
          <a:ext cx="3000000" cy="3000000"/>
        </p:xfrm>
        <a:graphic>
          <a:graphicData uri="http://schemas.openxmlformats.org/drawingml/2006/table">
            <a:tbl>
              <a:tblPr bandRow="1" firstRow="1">
                <a:noFill/>
                <a:tableStyleId>{B9F9AF39-AF8D-47FE-97BA-3E6DE0C09531}</a:tableStyleId>
              </a:tblPr>
              <a:tblGrid>
                <a:gridCol w="1324125"/>
                <a:gridCol w="3985925"/>
              </a:tblGrid>
              <a:tr h="38010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Método</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Descripción</a:t>
                      </a:r>
                      <a:endParaRPr sz="1000">
                        <a:latin typeface="Hind Siliguri"/>
                        <a:ea typeface="Hind Siliguri"/>
                        <a:cs typeface="Hind Siliguri"/>
                        <a:sym typeface="Hind Siliguri"/>
                      </a:endParaRPr>
                    </a:p>
                  </a:txBody>
                  <a:tcPr marT="45725" marB="45725" marR="91450" marL="91450"/>
                </a:tc>
              </a:tr>
              <a:tr h="41822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keys()</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Devuelve un iterable que contiene las claves del diccionario</a:t>
                      </a:r>
                      <a:endParaRPr sz="1000">
                        <a:latin typeface="Hind Siliguri"/>
                        <a:ea typeface="Hind Siliguri"/>
                        <a:cs typeface="Hind Siliguri"/>
                        <a:sym typeface="Hind Siliguri"/>
                      </a:endParaRPr>
                    </a:p>
                  </a:txBody>
                  <a:tcPr marT="45725" marB="45725" marR="91450" marL="91450"/>
                </a:tc>
              </a:tr>
              <a:tr h="41822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values()</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Devuelve un iterable que contiene los valores del diccionario</a:t>
                      </a:r>
                      <a:endParaRPr sz="1000">
                        <a:latin typeface="Hind Siliguri"/>
                        <a:ea typeface="Hind Siliguri"/>
                        <a:cs typeface="Hind Siliguri"/>
                        <a:sym typeface="Hind Siliguri"/>
                      </a:endParaRPr>
                    </a:p>
                  </a:txBody>
                  <a:tcPr marT="45725" marB="45725" marR="91450" marL="91450"/>
                </a:tc>
              </a:tr>
              <a:tr h="418225">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items()</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Devuelve un iterable con los pares clave: valor del diccionario</a:t>
                      </a:r>
                      <a:endParaRPr sz="1000">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0"/>
          <p:cNvPicPr preferRelativeResize="0"/>
          <p:nvPr/>
        </p:nvPicPr>
        <p:blipFill rotWithShape="1">
          <a:blip r:embed="rId3">
            <a:alphaModFix/>
          </a:blip>
          <a:srcRect b="2638" l="0" r="0" t="7627"/>
          <a:stretch/>
        </p:blipFill>
        <p:spPr>
          <a:xfrm>
            <a:off x="0" y="0"/>
            <a:ext cx="9144000" cy="5143499"/>
          </a:xfrm>
          <a:prstGeom prst="rect">
            <a:avLst/>
          </a:prstGeom>
          <a:noFill/>
          <a:ln>
            <a:noFill/>
          </a:ln>
        </p:spPr>
      </p:pic>
      <p:sp>
        <p:nvSpPr>
          <p:cNvPr id="400" name="Google Shape;400;p50"/>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Tipo set</a:t>
            </a:r>
            <a:endParaRPr sz="3000">
              <a:solidFill>
                <a:srgbClr val="EFF1BF"/>
              </a:solidFill>
              <a:latin typeface="Montserrat ExtraBold"/>
              <a:ea typeface="Montserrat ExtraBold"/>
              <a:cs typeface="Montserrat ExtraBold"/>
              <a:sym typeface="Montserrat ExtraBold"/>
            </a:endParaRPr>
          </a:p>
        </p:txBody>
      </p:sp>
      <p:cxnSp>
        <p:nvCxnSpPr>
          <p:cNvPr id="401" name="Google Shape;401;p50"/>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402" name="Google Shape;402;p50"/>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403" name="Google Shape;403;p50"/>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404" name="Google Shape;404;p50"/>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8</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10" name="Google Shape;410;p5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11" name="Google Shape;411;p5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12" name="Google Shape;412;p5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13" name="Google Shape;413;p5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14" name="Google Shape;414;p5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15" name="Google Shape;415;p5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set</a:t>
            </a:r>
            <a:endParaRPr sz="2400">
              <a:latin typeface="Hind Siliguri Medium"/>
              <a:ea typeface="Hind Siliguri Medium"/>
              <a:cs typeface="Hind Siliguri Medium"/>
              <a:sym typeface="Hind Siliguri Medium"/>
            </a:endParaRPr>
          </a:p>
        </p:txBody>
      </p:sp>
      <p:sp>
        <p:nvSpPr>
          <p:cNvPr id="416" name="Google Shape;416;p51"/>
          <p:cNvSpPr txBox="1"/>
          <p:nvPr/>
        </p:nvSpPr>
        <p:spPr>
          <a:xfrm>
            <a:off x="463500" y="1099188"/>
            <a:ext cx="7857300" cy="33042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Los conjuntos (sets) de Python son colecciones no ordenadas de objetos únicos. Tiene las siguientes características: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Char char="●"/>
            </a:pPr>
            <a:r>
              <a:rPr lang="es" sz="1300">
                <a:solidFill>
                  <a:srgbClr val="314899"/>
                </a:solidFill>
                <a:latin typeface="Hind Siliguri"/>
                <a:ea typeface="Hind Siliguri"/>
                <a:cs typeface="Hind Siliguri"/>
                <a:sym typeface="Hind Siliguri"/>
              </a:rPr>
              <a:t>La colección es mutable, pero los elementos contenidos tienen que ser inmutables.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Char char="●"/>
            </a:pPr>
            <a:r>
              <a:rPr lang="es" sz="1300">
                <a:solidFill>
                  <a:srgbClr val="314899"/>
                </a:solidFill>
                <a:latin typeface="Hind Siliguri"/>
                <a:ea typeface="Hind Siliguri"/>
                <a:cs typeface="Hind Siliguri"/>
                <a:sym typeface="Hind Siliguri"/>
              </a:rPr>
              <a:t>Los elementos no pueden aparecer repetidos.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Char char="●"/>
            </a:pPr>
            <a:r>
              <a:rPr lang="es" sz="1300">
                <a:solidFill>
                  <a:srgbClr val="314899"/>
                </a:solidFill>
                <a:latin typeface="Hind Siliguri"/>
                <a:ea typeface="Hind Siliguri"/>
                <a:cs typeface="Hind Siliguri"/>
                <a:sym typeface="Hind Siliguri"/>
              </a:rPr>
              <a:t>Es iterable y no secuencial</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Se pueden crear conjuntos utilizando las llaves {} al igual que con los diccionarios, aunque debe observar que los elementos se describen de forma diferente:</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{dato_1, dato_2, ..., dato_n}</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Otra forma de crear conjuntos es utilizando la función set(), a la que se le pasa como argumento algún otro iterable:</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rPr lang="es" sz="1300">
                <a:solidFill>
                  <a:srgbClr val="314899"/>
                </a:solidFill>
                <a:latin typeface="Hind Siliguri"/>
                <a:ea typeface="Hind Siliguri"/>
                <a:cs typeface="Hind Siliguri"/>
                <a:sym typeface="Hind Siliguri"/>
              </a:rPr>
              <a:t>set((dato_1, dato_2, ..., dato_n))</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
        <p:nvSpPr>
          <p:cNvPr id="417" name="Google Shape;417;p51"/>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https://youtu.be/lruvT0qmFAk </a:t>
            </a:r>
            <a:endParaRPr sz="100">
              <a:solidFill>
                <a:srgbClr val="00B2A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5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23" name="Google Shape;423;p5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24" name="Google Shape;424;p5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25" name="Google Shape;425;p5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26" name="Google Shape;426;p5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27" name="Google Shape;427;p5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28" name="Google Shape;428;p5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set</a:t>
            </a:r>
            <a:endParaRPr sz="2400">
              <a:latin typeface="Hind Siliguri Medium"/>
              <a:ea typeface="Hind Siliguri Medium"/>
              <a:cs typeface="Hind Siliguri Medium"/>
              <a:sym typeface="Hind Siliguri Medium"/>
            </a:endParaRPr>
          </a:p>
        </p:txBody>
      </p:sp>
      <p:sp>
        <p:nvSpPr>
          <p:cNvPr id="429" name="Google Shape;429;p52"/>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https://youtu.be/lruvT0qmFAk </a:t>
            </a:r>
            <a:endParaRPr sz="100">
              <a:solidFill>
                <a:srgbClr val="00B2AD"/>
              </a:solidFill>
            </a:endParaRPr>
          </a:p>
        </p:txBody>
      </p:sp>
      <p:sp>
        <p:nvSpPr>
          <p:cNvPr id="430" name="Google Shape;430;p52"/>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t>Algunos métodos</a:t>
            </a:r>
            <a:endParaRPr sz="2000">
              <a:solidFill>
                <a:srgbClr val="00B2AD"/>
              </a:solidFill>
              <a:latin typeface="Hind Siliguri Medium"/>
              <a:ea typeface="Hind Siliguri Medium"/>
              <a:cs typeface="Hind Siliguri Medium"/>
              <a:sym typeface="Hind Siliguri Medium"/>
            </a:endParaRPr>
          </a:p>
        </p:txBody>
      </p:sp>
      <p:graphicFrame>
        <p:nvGraphicFramePr>
          <p:cNvPr id="431" name="Google Shape;431;p52"/>
          <p:cNvGraphicFramePr/>
          <p:nvPr/>
        </p:nvGraphicFramePr>
        <p:xfrm>
          <a:off x="1788750" y="1711438"/>
          <a:ext cx="3000000" cy="3000000"/>
        </p:xfrm>
        <a:graphic>
          <a:graphicData uri="http://schemas.openxmlformats.org/drawingml/2006/table">
            <a:tbl>
              <a:tblPr bandRow="1" firstRow="1">
                <a:noFill/>
                <a:tableStyleId>{B9F9AF39-AF8D-47FE-97BA-3E6DE0C09531}</a:tableStyleId>
              </a:tblPr>
              <a:tblGrid>
                <a:gridCol w="1388075"/>
                <a:gridCol w="4178425"/>
              </a:tblGrid>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000" u="none" cap="none" strike="noStrike">
                          <a:latin typeface="Hind Siliguri"/>
                          <a:ea typeface="Hind Siliguri"/>
                          <a:cs typeface="Hind Siliguri"/>
                          <a:sym typeface="Hind Siliguri"/>
                        </a:rPr>
                        <a:t>Método</a:t>
                      </a:r>
                      <a:endParaRPr b="0"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000" u="none" cap="none" strike="noStrike">
                          <a:latin typeface="Hind Siliguri"/>
                          <a:ea typeface="Hind Siliguri"/>
                          <a:cs typeface="Hind Siliguri"/>
                          <a:sym typeface="Hind Siliguri"/>
                        </a:rPr>
                        <a:t>Descripción</a:t>
                      </a:r>
                      <a:endParaRPr b="0" sz="10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add()</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Añade un elemento al conjunto</a:t>
                      </a:r>
                      <a:endParaRPr sz="10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clear()</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Borra todos los elementos</a:t>
                      </a:r>
                      <a:endParaRPr sz="10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discard(elem)</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Borra el elemento indicado si existe. Si no existe, no ocurre nada</a:t>
                      </a:r>
                      <a:endParaRPr sz="10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remove(elem)</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Elimina el elemento indicado. Si no existe, lanza excepción</a:t>
                      </a:r>
                      <a:endParaRPr sz="10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pop()</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Elimina y devuelve elemento arbitrario. Si el conjunto está vacío, lanza excepción.</a:t>
                      </a:r>
                      <a:endParaRPr sz="1000">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37" name="Google Shape;437;p5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38" name="Google Shape;438;p5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39" name="Google Shape;439;p5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40" name="Google Shape;440;p5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41" name="Google Shape;441;p5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42" name="Google Shape;442;p5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set</a:t>
            </a:r>
            <a:endParaRPr sz="2400">
              <a:latin typeface="Hind Siliguri Medium"/>
              <a:ea typeface="Hind Siliguri Medium"/>
              <a:cs typeface="Hind Siliguri Medium"/>
              <a:sym typeface="Hind Siliguri Medium"/>
            </a:endParaRPr>
          </a:p>
        </p:txBody>
      </p:sp>
      <p:sp>
        <p:nvSpPr>
          <p:cNvPr id="443" name="Google Shape;443;p53"/>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https://youtu.be/lruvT0qmFAk </a:t>
            </a:r>
            <a:endParaRPr sz="100">
              <a:solidFill>
                <a:srgbClr val="00B2AD"/>
              </a:solidFill>
            </a:endParaRPr>
          </a:p>
        </p:txBody>
      </p:sp>
      <p:sp>
        <p:nvSpPr>
          <p:cNvPr id="444" name="Google Shape;444;p53"/>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t>Algunos métodos</a:t>
            </a:r>
            <a:endParaRPr sz="2000">
              <a:solidFill>
                <a:srgbClr val="00B2AD"/>
              </a:solidFill>
              <a:latin typeface="Hind Siliguri Medium"/>
              <a:ea typeface="Hind Siliguri Medium"/>
              <a:cs typeface="Hind Siliguri Medium"/>
              <a:sym typeface="Hind Siliguri Medium"/>
            </a:endParaRPr>
          </a:p>
        </p:txBody>
      </p:sp>
      <p:graphicFrame>
        <p:nvGraphicFramePr>
          <p:cNvPr id="445" name="Google Shape;445;p53"/>
          <p:cNvGraphicFramePr/>
          <p:nvPr/>
        </p:nvGraphicFramePr>
        <p:xfrm>
          <a:off x="962361" y="1638738"/>
          <a:ext cx="3000000" cy="3000000"/>
        </p:xfrm>
        <a:graphic>
          <a:graphicData uri="http://schemas.openxmlformats.org/drawingml/2006/table">
            <a:tbl>
              <a:tblPr bandRow="1" firstRow="1">
                <a:noFill/>
                <a:tableStyleId>{B9F9AF39-AF8D-47FE-97BA-3E6DE0C09531}</a:tableStyleId>
              </a:tblPr>
              <a:tblGrid>
                <a:gridCol w="1369275"/>
                <a:gridCol w="4168575"/>
                <a:gridCol w="1681425"/>
              </a:tblGrid>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000" u="none" cap="none" strike="noStrike">
                          <a:latin typeface="Hind Siliguri"/>
                          <a:ea typeface="Hind Siliguri"/>
                          <a:cs typeface="Hind Siliguri"/>
                          <a:sym typeface="Hind Siliguri"/>
                        </a:rPr>
                        <a:t>Método</a:t>
                      </a:r>
                      <a:endParaRPr b="0"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000" u="none" cap="none" strike="noStrike">
                          <a:latin typeface="Hind Siliguri"/>
                          <a:ea typeface="Hind Siliguri"/>
                          <a:cs typeface="Hind Siliguri"/>
                          <a:sym typeface="Hind Siliguri"/>
                        </a:rPr>
                        <a:t>Descripción</a:t>
                      </a:r>
                      <a:endParaRPr b="0"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b="0" lang="es" sz="1000" u="none" cap="none" strike="noStrike">
                          <a:latin typeface="Hind Siliguri"/>
                          <a:ea typeface="Hind Siliguri"/>
                          <a:cs typeface="Hind Siliguri"/>
                          <a:sym typeface="Hind Siliguri"/>
                        </a:rPr>
                        <a:t>Rep. matemática</a:t>
                      </a:r>
                      <a:endParaRPr b="0" sz="1000">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issubset(B)</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Comprueba si B es un subconjunto</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A </a:t>
                      </a:r>
                      <a:r>
                        <a:rPr i="0" lang="es" sz="1000" u="none" cap="none" strike="noStrike">
                          <a:solidFill>
                            <a:srgbClr val="000000"/>
                          </a:solidFill>
                          <a:latin typeface="Hind Siliguri"/>
                          <a:ea typeface="Hind Siliguri"/>
                          <a:cs typeface="Hind Siliguri"/>
                          <a:sym typeface="Hind Siliguri"/>
                        </a:rPr>
                        <a:t>⊂ B</a:t>
                      </a:r>
                      <a:endParaRPr sz="1000" u="none" cap="none" strike="noStrike">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issuperset(B)</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Comprueba si B es un superconjunto</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B </a:t>
                      </a:r>
                      <a:r>
                        <a:rPr i="0" lang="es" sz="1000" u="none" cap="none" strike="noStrike">
                          <a:solidFill>
                            <a:srgbClr val="000000"/>
                          </a:solidFill>
                          <a:latin typeface="Hind Siliguri"/>
                          <a:ea typeface="Hind Siliguri"/>
                          <a:cs typeface="Hind Siliguri"/>
                          <a:sym typeface="Hind Siliguri"/>
                        </a:rPr>
                        <a:t>⊂ A</a:t>
                      </a:r>
                      <a:endParaRPr sz="1000" u="none" cap="none" strike="noStrike">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union(B)</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Unión el conjunto B</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A </a:t>
                      </a:r>
                      <a:r>
                        <a:rPr i="0" lang="es" sz="1000" u="none" cap="none" strike="noStrike">
                          <a:solidFill>
                            <a:srgbClr val="000000"/>
                          </a:solidFill>
                          <a:latin typeface="Hind Siliguri"/>
                          <a:ea typeface="Hind Siliguri"/>
                          <a:cs typeface="Hind Siliguri"/>
                          <a:sym typeface="Hind Siliguri"/>
                        </a:rPr>
                        <a:t>∪ B</a:t>
                      </a:r>
                      <a:endParaRPr sz="1000" u="none" cap="none" strike="noStrike">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intersection(B)</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Intersección con B</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A </a:t>
                      </a:r>
                      <a:r>
                        <a:rPr i="0" lang="es" sz="1000" u="none" cap="none" strike="noStrike">
                          <a:solidFill>
                            <a:srgbClr val="000000"/>
                          </a:solidFill>
                          <a:latin typeface="Hind Siliguri"/>
                          <a:ea typeface="Hind Siliguri"/>
                          <a:cs typeface="Hind Siliguri"/>
                          <a:sym typeface="Hind Siliguri"/>
                        </a:rPr>
                        <a:t>∩ B</a:t>
                      </a:r>
                      <a:endParaRPr sz="1000" u="none" cap="none" strike="noStrike">
                        <a:latin typeface="Hind Siliguri"/>
                        <a:ea typeface="Hind Siliguri"/>
                        <a:cs typeface="Hind Siliguri"/>
                        <a:sym typeface="Hind Siliguri"/>
                      </a:endParaRPr>
                    </a:p>
                  </a:txBody>
                  <a:tcPr marT="45725" marB="45725" marR="91450" marL="91450"/>
                </a:tc>
              </a:tr>
              <a:tr h="370850">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difference(B)</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Diferencia de B</a:t>
                      </a:r>
                      <a:endParaRPr sz="1000">
                        <a:latin typeface="Hind Siliguri"/>
                        <a:ea typeface="Hind Siliguri"/>
                        <a:cs typeface="Hind Siliguri"/>
                        <a:sym typeface="Hind Siligu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Helvetica Neue"/>
                        <a:buNone/>
                      </a:pPr>
                      <a:r>
                        <a:rPr lang="es" sz="1000" u="none" cap="none" strike="noStrike">
                          <a:latin typeface="Hind Siliguri"/>
                          <a:ea typeface="Hind Siliguri"/>
                          <a:cs typeface="Hind Siliguri"/>
                          <a:sym typeface="Hind Siliguri"/>
                        </a:rPr>
                        <a:t>A - B</a:t>
                      </a:r>
                      <a:endParaRPr sz="1000">
                        <a:latin typeface="Hind Siliguri"/>
                        <a:ea typeface="Hind Siliguri"/>
                        <a:cs typeface="Hind Siliguri"/>
                        <a:sym typeface="Hind Siliguri"/>
                      </a:endParaRPr>
                    </a:p>
                  </a:txBody>
                  <a:tcPr marT="45725" marB="45725" marR="91450" marL="9145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54"/>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451" name="Google Shape;451;p54"/>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EFF1BF"/>
                </a:solidFill>
                <a:latin typeface="Montserrat ExtraBold"/>
                <a:ea typeface="Montserrat ExtraBold"/>
                <a:cs typeface="Montserrat ExtraBold"/>
                <a:sym typeface="Montserrat ExtraBold"/>
              </a:rPr>
              <a:t>¡A practicar!</a:t>
            </a:r>
            <a:endParaRPr sz="3000">
              <a:solidFill>
                <a:srgbClr val="EFF1BF"/>
              </a:solidFill>
              <a:latin typeface="Montserrat ExtraBold"/>
              <a:ea typeface="Montserrat ExtraBold"/>
              <a:cs typeface="Montserrat ExtraBold"/>
              <a:sym typeface="Montserrat ExtraBold"/>
            </a:endParaRPr>
          </a:p>
        </p:txBody>
      </p:sp>
      <p:cxnSp>
        <p:nvCxnSpPr>
          <p:cNvPr id="452" name="Google Shape;452;p54"/>
          <p:cNvCxnSpPr/>
          <p:nvPr/>
        </p:nvCxnSpPr>
        <p:spPr>
          <a:xfrm>
            <a:off x="2755650"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453" name="Google Shape;453;p54"/>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454" name="Google Shape;454;p54"/>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60" name="Google Shape;460;p5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61" name="Google Shape;461;p5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62" name="Google Shape;462;p5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63" name="Google Shape;463;p5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64" name="Google Shape;464;p5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65" name="Google Shape;465;p5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numéricos</a:t>
            </a:r>
            <a:endParaRPr sz="2400">
              <a:latin typeface="Hind Siliguri Medium"/>
              <a:ea typeface="Hind Siliguri Medium"/>
              <a:cs typeface="Hind Siliguri Medium"/>
              <a:sym typeface="Hind Siliguri Medium"/>
            </a:endParaRPr>
          </a:p>
        </p:txBody>
      </p:sp>
      <p:sp>
        <p:nvSpPr>
          <p:cNvPr id="466" name="Google Shape;466;p55"/>
          <p:cNvSpPr txBox="1"/>
          <p:nvPr/>
        </p:nvSpPr>
        <p:spPr>
          <a:xfrm>
            <a:off x="463500" y="2033909"/>
            <a:ext cx="7857300" cy="17034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cualquier número de tipo int.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cualquier número de tipo float.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cualquier número de tipo complex.</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la parte real del número definido en el punto 3.</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la parte imaginaria del número definido en el punto 3.</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37" name="Google Shape;137;p2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38" name="Google Shape;138;p2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39" name="Google Shape;139;p2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40" name="Google Shape;140;p2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41" name="Google Shape;141;p2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42" name="Google Shape;142;p2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Tipos de datos</a:t>
            </a:r>
            <a:endParaRPr sz="2400">
              <a:latin typeface="Hind Siliguri Medium"/>
              <a:ea typeface="Hind Siliguri Medium"/>
              <a:cs typeface="Hind Siliguri Medium"/>
              <a:sym typeface="Hind Siliguri Medium"/>
            </a:endParaRPr>
          </a:p>
        </p:txBody>
      </p:sp>
      <p:sp>
        <p:nvSpPr>
          <p:cNvPr id="143" name="Google Shape;143;p29"/>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t>Esquema</a:t>
            </a:r>
            <a:endParaRPr sz="2000">
              <a:solidFill>
                <a:srgbClr val="00B2AD"/>
              </a:solidFill>
              <a:latin typeface="Hind Siliguri Medium"/>
              <a:ea typeface="Hind Siliguri Medium"/>
              <a:cs typeface="Hind Siliguri Medium"/>
              <a:sym typeface="Hind Siliguri Medium"/>
            </a:endParaRPr>
          </a:p>
        </p:txBody>
      </p:sp>
      <p:sp>
        <p:nvSpPr>
          <p:cNvPr id="144" name="Google Shape;144;p29"/>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https://youtu.be/fePl_2_d-3I </a:t>
            </a:r>
            <a:endParaRPr sz="100">
              <a:solidFill>
                <a:srgbClr val="00B2AD"/>
              </a:solidFill>
            </a:endParaRPr>
          </a:p>
        </p:txBody>
      </p:sp>
      <p:pic>
        <p:nvPicPr>
          <p:cNvPr id="145" name="Google Shape;145;p29"/>
          <p:cNvPicPr preferRelativeResize="0"/>
          <p:nvPr/>
        </p:nvPicPr>
        <p:blipFill rotWithShape="1">
          <a:blip r:embed="rId6">
            <a:alphaModFix/>
          </a:blip>
          <a:srcRect b="0" l="0" r="0" t="0"/>
          <a:stretch/>
        </p:blipFill>
        <p:spPr>
          <a:xfrm>
            <a:off x="1462999" y="1675300"/>
            <a:ext cx="5453001" cy="2531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72" name="Google Shape;472;p5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73" name="Google Shape;473;p5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74" name="Google Shape;474;p5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75" name="Google Shape;475;p5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76" name="Google Shape;476;p5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77" name="Google Shape;477;p5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boolean</a:t>
            </a:r>
            <a:endParaRPr sz="2400">
              <a:latin typeface="Hind Siliguri Medium"/>
              <a:ea typeface="Hind Siliguri Medium"/>
              <a:cs typeface="Hind Siliguri Medium"/>
              <a:sym typeface="Hind Siliguri Medium"/>
            </a:endParaRPr>
          </a:p>
        </p:txBody>
      </p:sp>
      <p:sp>
        <p:nvSpPr>
          <p:cNvPr id="478" name="Google Shape;478;p56"/>
          <p:cNvSpPr txBox="1"/>
          <p:nvPr/>
        </p:nvSpPr>
        <p:spPr>
          <a:xfrm>
            <a:off x="463500" y="2033909"/>
            <a:ext cx="7857300" cy="13032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variable con valor </a:t>
            </a:r>
            <a:r>
              <a:rPr i="1" lang="es" sz="1300">
                <a:solidFill>
                  <a:srgbClr val="314899"/>
                </a:solidFill>
                <a:latin typeface="Hind Siliguri"/>
                <a:ea typeface="Hind Siliguri"/>
                <a:cs typeface="Hind Siliguri"/>
                <a:sym typeface="Hind Siliguri"/>
              </a:rPr>
              <a:t>True</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variable con valor </a:t>
            </a:r>
            <a:r>
              <a:rPr i="1" lang="es" sz="1300">
                <a:solidFill>
                  <a:srgbClr val="314899"/>
                </a:solidFill>
                <a:latin typeface="Hind Siliguri"/>
                <a:ea typeface="Hind Siliguri"/>
                <a:cs typeface="Hind Siliguri"/>
                <a:sym typeface="Hind Siliguri"/>
              </a:rPr>
              <a:t>False</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variable con valor </a:t>
            </a:r>
            <a:r>
              <a:rPr i="1" lang="es" sz="1300">
                <a:solidFill>
                  <a:srgbClr val="314899"/>
                </a:solidFill>
                <a:latin typeface="Hind Siliguri"/>
                <a:ea typeface="Hind Siliguri"/>
                <a:cs typeface="Hind Siliguri"/>
                <a:sym typeface="Hind Siliguri"/>
              </a:rPr>
              <a:t>True</a:t>
            </a:r>
            <a:r>
              <a:rPr lang="es" sz="1300">
                <a:solidFill>
                  <a:srgbClr val="314899"/>
                </a:solidFill>
                <a:latin typeface="Hind Siliguri"/>
                <a:ea typeface="Hind Siliguri"/>
                <a:cs typeface="Hind Siliguri"/>
                <a:sym typeface="Hind Siliguri"/>
              </a:rPr>
              <a:t> mediante un entero.</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5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84" name="Google Shape;484;p5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85" name="Google Shape;485;p5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86" name="Google Shape;486;p5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87" name="Google Shape;487;p5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88" name="Google Shape;488;p5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89" name="Google Shape;489;p5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con string</a:t>
            </a:r>
            <a:endParaRPr sz="2400">
              <a:latin typeface="Hind Siliguri Medium"/>
              <a:ea typeface="Hind Siliguri Medium"/>
              <a:cs typeface="Hind Siliguri Medium"/>
              <a:sym typeface="Hind Siliguri Medium"/>
            </a:endParaRPr>
          </a:p>
        </p:txBody>
      </p:sp>
      <p:sp>
        <p:nvSpPr>
          <p:cNvPr id="490" name="Google Shape;490;p57"/>
          <p:cNvSpPr txBox="1"/>
          <p:nvPr/>
        </p:nvSpPr>
        <p:spPr>
          <a:xfrm>
            <a:off x="463500" y="1791709"/>
            <a:ext cx="7857300" cy="25038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variable con un string con el valor “   Master Python”.</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la longitud de la variable anterior.</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el primer carácter del string.</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el penúltimo carácter del string.</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Elimina los espacios iniciales del string.</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los caracteres en posiciones impares.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Convierte todo el string en minúscula.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Separa el string por espacios en blanco.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Reemplaza “python” por “JAVA”.</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5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96" name="Google Shape;496;p5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97" name="Google Shape;497;p5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98" name="Google Shape;498;p5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99" name="Google Shape;499;p5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500" name="Google Shape;500;p5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501" name="Google Shape;501;p5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con listas</a:t>
            </a:r>
            <a:endParaRPr sz="2400">
              <a:latin typeface="Hind Siliguri Medium"/>
              <a:ea typeface="Hind Siliguri Medium"/>
              <a:cs typeface="Hind Siliguri Medium"/>
              <a:sym typeface="Hind Siliguri Medium"/>
            </a:endParaRPr>
          </a:p>
        </p:txBody>
      </p:sp>
      <p:sp>
        <p:nvSpPr>
          <p:cNvPr id="502" name="Google Shape;502;p58"/>
          <p:cNvSpPr txBox="1"/>
          <p:nvPr/>
        </p:nvSpPr>
        <p:spPr>
          <a:xfrm>
            <a:off x="463500" y="1791709"/>
            <a:ext cx="7857300" cy="21036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lista con los valores </a:t>
            </a:r>
            <a:r>
              <a:rPr b="1" lang="es" sz="1300">
                <a:solidFill>
                  <a:srgbClr val="314899"/>
                </a:solidFill>
                <a:latin typeface="Hind Siliguri"/>
                <a:ea typeface="Hind Siliguri"/>
                <a:cs typeface="Hind Siliguri"/>
                <a:sym typeface="Hind Siliguri"/>
              </a:rPr>
              <a:t>10,20,'Hello',20.5</a:t>
            </a:r>
            <a:endParaRPr b="1"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Añade “Word” al final de la lista.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Añade “Python” al principio de la lista.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Elimina el segundo valor de la lista.</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Crea una segunda lista con los valores </a:t>
            </a:r>
            <a:r>
              <a:rPr b="1" lang="es" sz="1300">
                <a:solidFill>
                  <a:srgbClr val="314899"/>
                </a:solidFill>
                <a:latin typeface="Hind Siliguri"/>
                <a:ea typeface="Hind Siliguri"/>
                <a:cs typeface="Hind Siliguri"/>
                <a:sym typeface="Hind Siliguri"/>
              </a:rPr>
              <a:t>20, 40, ‘Bye’ </a:t>
            </a:r>
            <a:r>
              <a:rPr lang="es" sz="1300">
                <a:solidFill>
                  <a:srgbClr val="314899"/>
                </a:solidFill>
                <a:latin typeface="Hind Siliguri"/>
                <a:ea typeface="Hind Siliguri"/>
                <a:cs typeface="Hind Siliguri"/>
                <a:sym typeface="Hind Siliguri"/>
              </a:rPr>
              <a:t>(utiliza una forma diferente que en el punto 1)</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Une las dos listas.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la lista final.</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508" name="Google Shape;508;p5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509" name="Google Shape;509;p5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510" name="Google Shape;510;p5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511" name="Google Shape;511;p5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512" name="Google Shape;512;p5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513" name="Google Shape;513;p5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con set</a:t>
            </a:r>
            <a:endParaRPr sz="2400">
              <a:latin typeface="Hind Siliguri Medium"/>
              <a:ea typeface="Hind Siliguri Medium"/>
              <a:cs typeface="Hind Siliguri Medium"/>
              <a:sym typeface="Hind Siliguri Medium"/>
            </a:endParaRPr>
          </a:p>
        </p:txBody>
      </p:sp>
      <p:sp>
        <p:nvSpPr>
          <p:cNvPr id="514" name="Google Shape;514;p59"/>
          <p:cNvSpPr txBox="1"/>
          <p:nvPr/>
        </p:nvSpPr>
        <p:spPr>
          <a:xfrm>
            <a:off x="463500" y="1791709"/>
            <a:ext cx="7857300" cy="19035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 conjunto con los valores </a:t>
            </a:r>
            <a:r>
              <a:rPr b="1" lang="es" sz="1300">
                <a:solidFill>
                  <a:srgbClr val="314899"/>
                </a:solidFill>
                <a:latin typeface="Hind Siliguri"/>
                <a:ea typeface="Hind Siliguri"/>
                <a:cs typeface="Hind Siliguri"/>
                <a:sym typeface="Hind Siliguri"/>
              </a:rPr>
              <a:t>coche, motocicleta, bicicleta</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Añade avión al conjunto.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Elimina coche del conjunto.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Crea otro conjunto con los valores </a:t>
            </a:r>
            <a:r>
              <a:rPr b="1" lang="es" sz="1300">
                <a:solidFill>
                  <a:srgbClr val="314899"/>
                </a:solidFill>
                <a:latin typeface="Hind Siliguri"/>
                <a:ea typeface="Hind Siliguri"/>
                <a:cs typeface="Hind Siliguri"/>
                <a:sym typeface="Hind Siliguri"/>
              </a:rPr>
              <a:t>avión, coche, tractor</a:t>
            </a:r>
            <a:r>
              <a:rPr lang="es" sz="1300">
                <a:solidFill>
                  <a:srgbClr val="314899"/>
                </a:solidFill>
                <a:latin typeface="Hind Siliguri"/>
                <a:ea typeface="Hind Siliguri"/>
                <a:cs typeface="Hind Siliguri"/>
                <a:sym typeface="Hind Siliguri"/>
              </a:rPr>
              <a:t> (utiliza una forma diferente que en el punto 1).</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Crea otro conjunto con los valores que se repitan en los conjuntos anteriores.</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un conjunto con todos los valores que pertenecen al conjunto creado en el punto 1 y punto 4</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6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520" name="Google Shape;520;p6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521" name="Google Shape;521;p6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522" name="Google Shape;522;p6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523" name="Google Shape;523;p6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524" name="Google Shape;524;p6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525" name="Google Shape;525;p6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Ejercicios con set</a:t>
            </a:r>
            <a:endParaRPr sz="2400">
              <a:latin typeface="Hind Siliguri Medium"/>
              <a:ea typeface="Hind Siliguri Medium"/>
              <a:cs typeface="Hind Siliguri Medium"/>
              <a:sym typeface="Hind Siliguri Medium"/>
            </a:endParaRPr>
          </a:p>
        </p:txBody>
      </p:sp>
      <p:sp>
        <p:nvSpPr>
          <p:cNvPr id="526" name="Google Shape;526;p60"/>
          <p:cNvSpPr txBox="1"/>
          <p:nvPr/>
        </p:nvSpPr>
        <p:spPr>
          <a:xfrm>
            <a:off x="463500" y="1791709"/>
            <a:ext cx="7857300" cy="2703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None/>
            </a:pPr>
            <a:r>
              <a:rPr lang="es" sz="1300">
                <a:solidFill>
                  <a:srgbClr val="314899"/>
                </a:solidFill>
                <a:latin typeface="Hind Siliguri"/>
                <a:ea typeface="Hind Siliguri"/>
                <a:cs typeface="Hind Siliguri"/>
                <a:sym typeface="Hind Siliguri"/>
              </a:rPr>
              <a:t>Para realizar este ejercicio tienes un diccionario con las claves: coche, motocicleta, camión y los valores: 10, 20 y 30 respectivamente.</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el diccionario usando </a:t>
            </a:r>
            <a:r>
              <a:rPr i="1" lang="es" sz="1300">
                <a:solidFill>
                  <a:srgbClr val="314899"/>
                </a:solidFill>
                <a:latin typeface="Hind Siliguri"/>
                <a:ea typeface="Hind Siliguri"/>
                <a:cs typeface="Hind Siliguri"/>
                <a:sym typeface="Hind Siliguri"/>
              </a:rPr>
              <a:t>dict()</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el diccionario usando </a:t>
            </a:r>
            <a:r>
              <a:rPr i="1" lang="es" sz="1300">
                <a:solidFill>
                  <a:srgbClr val="314899"/>
                </a:solidFill>
                <a:latin typeface="Hind Siliguri"/>
                <a:ea typeface="Hind Siliguri"/>
                <a:cs typeface="Hind Siliguri"/>
                <a:sym typeface="Hind Siliguri"/>
              </a:rPr>
              <a:t>{ }</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el diccionario usando </a:t>
            </a:r>
            <a:r>
              <a:rPr i="1" lang="es" sz="1300">
                <a:solidFill>
                  <a:srgbClr val="314899"/>
                </a:solidFill>
                <a:latin typeface="Hind Siliguri"/>
                <a:ea typeface="Hind Siliguri"/>
                <a:cs typeface="Hind Siliguri"/>
                <a:sym typeface="Hind Siliguri"/>
              </a:rPr>
              <a:t>zip()</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los valores del diccionario.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las claves del diccionario.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el valor de </a:t>
            </a:r>
            <a:r>
              <a:rPr i="1" lang="es" sz="1300">
                <a:solidFill>
                  <a:srgbClr val="314899"/>
                </a:solidFill>
                <a:latin typeface="Hind Siliguri"/>
                <a:ea typeface="Hind Siliguri"/>
                <a:cs typeface="Hind Siliguri"/>
                <a:sym typeface="Hind Siliguri"/>
              </a:rPr>
              <a:t>coche</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Añade al diccionario</a:t>
            </a:r>
            <a:r>
              <a:rPr i="1" lang="es" sz="1300">
                <a:solidFill>
                  <a:srgbClr val="314899"/>
                </a:solidFill>
                <a:latin typeface="Hind Siliguri"/>
                <a:ea typeface="Hind Siliguri"/>
                <a:cs typeface="Hind Siliguri"/>
                <a:sym typeface="Hind Siliguri"/>
              </a:rPr>
              <a:t> avión</a:t>
            </a:r>
            <a:r>
              <a:rPr lang="es" sz="1300">
                <a:solidFill>
                  <a:srgbClr val="314899"/>
                </a:solidFill>
                <a:latin typeface="Hind Siliguri"/>
                <a:ea typeface="Hind Siliguri"/>
                <a:cs typeface="Hind Siliguri"/>
                <a:sym typeface="Hind Siliguri"/>
              </a:rPr>
              <a:t> con valor </a:t>
            </a:r>
            <a:r>
              <a:rPr i="1" lang="es" sz="1300">
                <a:solidFill>
                  <a:srgbClr val="314899"/>
                </a:solidFill>
                <a:latin typeface="Hind Siliguri"/>
                <a:ea typeface="Hind Siliguri"/>
                <a:cs typeface="Hind Siliguri"/>
                <a:sym typeface="Hind Siliguri"/>
              </a:rPr>
              <a:t>100</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Muestra los elementos del diccionario.</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1"/>
          <p:cNvPicPr preferRelativeResize="0"/>
          <p:nvPr/>
        </p:nvPicPr>
        <p:blipFill>
          <a:blip r:embed="rId3">
            <a:alphaModFix/>
          </a:blip>
          <a:stretch>
            <a:fillRect/>
          </a:stretch>
        </p:blipFill>
        <p:spPr>
          <a:xfrm>
            <a:off x="0" y="0"/>
            <a:ext cx="9143990" cy="5143500"/>
          </a:xfrm>
          <a:prstGeom prst="rect">
            <a:avLst/>
          </a:prstGeom>
          <a:noFill/>
          <a:ln>
            <a:noFill/>
          </a:ln>
        </p:spPr>
      </p:pic>
      <p:pic>
        <p:nvPicPr>
          <p:cNvPr id="532" name="Google Shape;532;p61"/>
          <p:cNvPicPr preferRelativeResize="0"/>
          <p:nvPr/>
        </p:nvPicPr>
        <p:blipFill>
          <a:blip r:embed="rId4">
            <a:alphaModFix/>
          </a:blip>
          <a:stretch>
            <a:fillRect/>
          </a:stretch>
        </p:blipFill>
        <p:spPr>
          <a:xfrm>
            <a:off x="3868400" y="2018350"/>
            <a:ext cx="1407176" cy="646575"/>
          </a:xfrm>
          <a:prstGeom prst="rect">
            <a:avLst/>
          </a:prstGeom>
          <a:noFill/>
          <a:ln>
            <a:noFill/>
          </a:ln>
        </p:spPr>
      </p:pic>
      <p:sp>
        <p:nvSpPr>
          <p:cNvPr id="533" name="Google Shape;533;p61"/>
          <p:cNvSpPr txBox="1"/>
          <p:nvPr/>
        </p:nvSpPr>
        <p:spPr>
          <a:xfrm>
            <a:off x="1364850" y="4554625"/>
            <a:ext cx="64143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0"/>
          <p:cNvPicPr preferRelativeResize="0"/>
          <p:nvPr/>
        </p:nvPicPr>
        <p:blipFill rotWithShape="1">
          <a:blip r:embed="rId3">
            <a:alphaModFix/>
          </a:blip>
          <a:srcRect b="2638" l="0" r="0" t="7627"/>
          <a:stretch/>
        </p:blipFill>
        <p:spPr>
          <a:xfrm>
            <a:off x="0" y="0"/>
            <a:ext cx="9144000" cy="5143499"/>
          </a:xfrm>
          <a:prstGeom prst="rect">
            <a:avLst/>
          </a:prstGeom>
          <a:noFill/>
          <a:ln>
            <a:noFill/>
          </a:ln>
        </p:spPr>
      </p:pic>
      <p:sp>
        <p:nvSpPr>
          <p:cNvPr id="151" name="Google Shape;151;p30"/>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Tipo booleano</a:t>
            </a:r>
            <a:endParaRPr sz="3000">
              <a:solidFill>
                <a:srgbClr val="EFF1BF"/>
              </a:solidFill>
              <a:latin typeface="Montserrat ExtraBold"/>
              <a:ea typeface="Montserrat ExtraBold"/>
              <a:cs typeface="Montserrat ExtraBold"/>
              <a:sym typeface="Montserrat ExtraBold"/>
            </a:endParaRPr>
          </a:p>
        </p:txBody>
      </p:sp>
      <p:cxnSp>
        <p:nvCxnSpPr>
          <p:cNvPr id="152" name="Google Shape;152;p30"/>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53" name="Google Shape;153;p30"/>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54" name="Google Shape;154;p30"/>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55" name="Google Shape;155;p30"/>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2</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61" name="Google Shape;161;p3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62" name="Google Shape;162;p31"/>
          <p:cNvSpPr txBox="1"/>
          <p:nvPr/>
        </p:nvSpPr>
        <p:spPr>
          <a:xfrm>
            <a:off x="463500" y="1565425"/>
            <a:ext cx="8159400" cy="25518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Una variable booleana es una variable que sólo puede tomar dos posibles valores: True (verdadero) o False (falso).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En Python cualquier variable (en general, cualquier objeto) puede considerarse como una variable booleana. En general los elementos nulos o vacíos se consideran False y el resto se consideran True.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Para comprobar si un elemento se considera True o False, se puede convertir a su valor booleano mediante la función bool().</a:t>
            </a:r>
            <a:endParaRPr sz="1200">
              <a:solidFill>
                <a:srgbClr val="314899"/>
              </a:solidFill>
              <a:latin typeface="Hind Siliguri Light"/>
              <a:ea typeface="Hind Siliguri Light"/>
              <a:cs typeface="Hind Siliguri Light"/>
              <a:sym typeface="Hind Siliguri Light"/>
            </a:endParaRPr>
          </a:p>
        </p:txBody>
      </p:sp>
      <p:pic>
        <p:nvPicPr>
          <p:cNvPr id="163" name="Google Shape;163;p3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64" name="Google Shape;164;p3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65" name="Google Shape;165;p3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66" name="Google Shape;166;p3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67" name="Google Shape;167;p3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 booleano</a:t>
            </a:r>
            <a:endParaRPr sz="2400">
              <a:latin typeface="Hind Siliguri Medium"/>
              <a:ea typeface="Hind Siliguri Medium"/>
              <a:cs typeface="Hind Siliguri Medium"/>
              <a:sym typeface="Hind Siliguri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2"/>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173" name="Google Shape;173;p32"/>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Tipos Numéricos</a:t>
            </a:r>
            <a:endParaRPr sz="3000">
              <a:solidFill>
                <a:srgbClr val="EFF1BF"/>
              </a:solidFill>
              <a:latin typeface="Montserrat ExtraBold"/>
              <a:ea typeface="Montserrat ExtraBold"/>
              <a:cs typeface="Montserrat ExtraBold"/>
              <a:sym typeface="Montserrat ExtraBold"/>
            </a:endParaRPr>
          </a:p>
        </p:txBody>
      </p:sp>
      <p:cxnSp>
        <p:nvCxnSpPr>
          <p:cNvPr id="174" name="Google Shape;174;p32"/>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75" name="Google Shape;175;p32"/>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76" name="Google Shape;176;p32"/>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77" name="Google Shape;177;p32"/>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3</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83" name="Google Shape;183;p3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84" name="Google Shape;184;p33"/>
          <p:cNvSpPr txBox="1"/>
          <p:nvPr/>
        </p:nvSpPr>
        <p:spPr>
          <a:xfrm>
            <a:off x="463500" y="1098725"/>
            <a:ext cx="8159400" cy="25518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Int.</a:t>
            </a:r>
            <a:r>
              <a:rPr lang="es" sz="1200">
                <a:solidFill>
                  <a:srgbClr val="314899"/>
                </a:solidFill>
                <a:latin typeface="Hind Siliguri Light"/>
                <a:ea typeface="Hind Siliguri Light"/>
                <a:cs typeface="Hind Siliguri Light"/>
                <a:sym typeface="Hind Siliguri Light"/>
              </a:rPr>
              <a:t> Número entero de precisión ilimitada.</a:t>
            </a:r>
            <a:endParaRPr sz="1200">
              <a:solidFill>
                <a:srgbClr val="314899"/>
              </a:solidFill>
              <a:latin typeface="Hind Siliguri Light"/>
              <a:ea typeface="Hind Siliguri Light"/>
              <a:cs typeface="Hind Siliguri Light"/>
              <a:sym typeface="Hind Siliguri Light"/>
            </a:endParaRPr>
          </a:p>
          <a:p>
            <a:pPr indent="-304800" lvl="1" marL="914400" marR="0" rtl="0" algn="just">
              <a:lnSpc>
                <a:spcPct val="100000"/>
              </a:lnSpc>
              <a:spcBef>
                <a:spcPts val="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Notación decimal.</a:t>
            </a:r>
            <a:r>
              <a:rPr lang="es" sz="1200">
                <a:solidFill>
                  <a:srgbClr val="314899"/>
                </a:solidFill>
                <a:latin typeface="Hind Siliguri Light"/>
                <a:ea typeface="Hind Siliguri Light"/>
                <a:cs typeface="Hind Siliguri Light"/>
                <a:sym typeface="Hind Siliguri Light"/>
              </a:rPr>
              <a:t> Dígitos decimales, opcionalmente precedidos de signo. El primer </a:t>
            </a:r>
            <a:r>
              <a:rPr lang="es" sz="1200">
                <a:solidFill>
                  <a:srgbClr val="314899"/>
                </a:solidFill>
                <a:latin typeface="Hind Siliguri Light"/>
                <a:ea typeface="Hind Siliguri Light"/>
                <a:cs typeface="Hind Siliguri Light"/>
                <a:sym typeface="Hind Siliguri Light"/>
              </a:rPr>
              <a:t>dígito</a:t>
            </a:r>
            <a:r>
              <a:rPr lang="es" sz="1200">
                <a:solidFill>
                  <a:srgbClr val="314899"/>
                </a:solidFill>
                <a:latin typeface="Hind Siliguri Light"/>
                <a:ea typeface="Hind Siliguri Light"/>
                <a:cs typeface="Hind Siliguri Light"/>
                <a:sym typeface="Hind Siliguri Light"/>
              </a:rPr>
              <a:t> no puede ser cer</a:t>
            </a:r>
            <a:r>
              <a:rPr lang="es" sz="1200">
                <a:solidFill>
                  <a:srgbClr val="314899"/>
                </a:solidFill>
                <a:latin typeface="Hind Siliguri Light"/>
                <a:ea typeface="Hind Siliguri Light"/>
                <a:cs typeface="Hind Siliguri Light"/>
                <a:sym typeface="Hind Siliguri Light"/>
              </a:rPr>
              <a:t>o.</a:t>
            </a:r>
            <a:endParaRPr sz="1200">
              <a:solidFill>
                <a:srgbClr val="314899"/>
              </a:solidFill>
              <a:latin typeface="Hind Siliguri Light"/>
              <a:ea typeface="Hind Siliguri Light"/>
              <a:cs typeface="Hind Siliguri Light"/>
              <a:sym typeface="Hind Siliguri Light"/>
            </a:endParaRPr>
          </a:p>
          <a:p>
            <a:pPr indent="-304800" lvl="1" marL="9144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Ejemplos: 10, -1234</a:t>
            </a:r>
            <a:endParaRPr sz="1200">
              <a:solidFill>
                <a:srgbClr val="314899"/>
              </a:solidFill>
              <a:latin typeface="Hind Siliguri Light"/>
              <a:ea typeface="Hind Siliguri Light"/>
              <a:cs typeface="Hind Siliguri Light"/>
              <a:sym typeface="Hind Siliguri Light"/>
            </a:endParaRPr>
          </a:p>
          <a:p>
            <a:pPr indent="-304800" lvl="1" marL="914400" marR="0" rtl="0" algn="just">
              <a:lnSpc>
                <a:spcPct val="100000"/>
              </a:lnSpc>
              <a:spcBef>
                <a:spcPts val="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Notación binaria.</a:t>
            </a:r>
            <a:r>
              <a:rPr lang="es" sz="1200">
                <a:solidFill>
                  <a:srgbClr val="314899"/>
                </a:solidFill>
                <a:latin typeface="Hind Siliguri Light"/>
                <a:ea typeface="Hind Siliguri Light"/>
                <a:cs typeface="Hind Siliguri Light"/>
                <a:sym typeface="Hind Siliguri Light"/>
              </a:rPr>
              <a:t> Dígitos binarios {0,1}, precedidos por 0B o 0b. Ejemplo: 0b101.</a:t>
            </a:r>
            <a:endParaRPr sz="1200">
              <a:solidFill>
                <a:srgbClr val="314899"/>
              </a:solidFill>
              <a:latin typeface="Hind Siliguri Light"/>
              <a:ea typeface="Hind Siliguri Light"/>
              <a:cs typeface="Hind Siliguri Light"/>
              <a:sym typeface="Hind Siliguri Light"/>
            </a:endParaRPr>
          </a:p>
          <a:p>
            <a:pPr indent="-304800" lvl="1" marL="914400" marR="0" rtl="0" algn="just">
              <a:lnSpc>
                <a:spcPct val="100000"/>
              </a:lnSpc>
              <a:spcBef>
                <a:spcPts val="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Notación octal.</a:t>
            </a:r>
            <a:r>
              <a:rPr lang="es" sz="1200">
                <a:solidFill>
                  <a:srgbClr val="314899"/>
                </a:solidFill>
                <a:latin typeface="Hind Siliguri Light"/>
                <a:ea typeface="Hind Siliguri Light"/>
                <a:cs typeface="Hind Siliguri Light"/>
                <a:sym typeface="Hind Siliguri Light"/>
              </a:rPr>
              <a:t> Dígitos octales {0,…,7}, precedidos por 0o o 0O. Ejemplo: 0o234. </a:t>
            </a:r>
            <a:endParaRPr sz="1200">
              <a:solidFill>
                <a:srgbClr val="314899"/>
              </a:solidFill>
              <a:latin typeface="Hind Siliguri Light"/>
              <a:ea typeface="Hind Siliguri Light"/>
              <a:cs typeface="Hind Siliguri Light"/>
              <a:sym typeface="Hind Siliguri Light"/>
            </a:endParaRPr>
          </a:p>
          <a:p>
            <a:pPr indent="-304800" lvl="1" marL="914400" marR="0" rtl="0" algn="just">
              <a:lnSpc>
                <a:spcPct val="100000"/>
              </a:lnSpc>
              <a:spcBef>
                <a:spcPts val="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Notación hexadecimal.</a:t>
            </a:r>
            <a:r>
              <a:rPr lang="es" sz="1200">
                <a:solidFill>
                  <a:srgbClr val="314899"/>
                </a:solidFill>
                <a:latin typeface="Hind Siliguri Light"/>
                <a:ea typeface="Hind Siliguri Light"/>
                <a:cs typeface="Hind Siliguri Light"/>
                <a:sym typeface="Hind Siliguri Light"/>
              </a:rPr>
              <a:t> Dígitos hexadecimales {0,…9,A,…,F} precedidos por 0x o 0X. Ejemplo: 0xFE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Float.</a:t>
            </a:r>
            <a:r>
              <a:rPr lang="es" sz="1200">
                <a:solidFill>
                  <a:srgbClr val="314899"/>
                </a:solidFill>
                <a:latin typeface="Hind Siliguri Light"/>
                <a:ea typeface="Hind Siliguri Light"/>
                <a:cs typeface="Hind Siliguri Light"/>
                <a:sym typeface="Hind Siliguri Light"/>
              </a:rPr>
              <a:t> Número en coma flotante de doble precisión. El mayor y menor número real representable, en valor absoluto, está en el rango aproximado [1e-323,1.7e308].</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Complex.</a:t>
            </a:r>
            <a:r>
              <a:rPr lang="es" sz="1200">
                <a:solidFill>
                  <a:srgbClr val="314899"/>
                </a:solidFill>
                <a:latin typeface="Hind Siliguri Light"/>
                <a:ea typeface="Hind Siliguri Light"/>
                <a:cs typeface="Hind Siliguri Light"/>
                <a:sym typeface="Hind Siliguri Light"/>
              </a:rPr>
              <a:t> Número de tipo complejo (número real + j parte imaginaria). Los números complejos se componen de una parte real y una parte imaginaria. En Python, la parte imaginaria se puede expresar simplemente agregando una j o una J después del número.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185" name="Google Shape;185;p3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86" name="Google Shape;186;p3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87" name="Google Shape;187;p3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88" name="Google Shape;188;p3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89" name="Google Shape;189;p3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Tipos numéricos</a:t>
            </a:r>
            <a:endParaRPr sz="2400">
              <a:latin typeface="Hind Siliguri Medium"/>
              <a:ea typeface="Hind Siliguri Medium"/>
              <a:cs typeface="Hind Siliguri Medium"/>
              <a:sym typeface="Hind Siliguri Medium"/>
            </a:endParaRPr>
          </a:p>
        </p:txBody>
      </p:sp>
      <p:pic>
        <p:nvPicPr>
          <p:cNvPr id="190" name="Google Shape;190;p33"/>
          <p:cNvPicPr preferRelativeResize="0"/>
          <p:nvPr/>
        </p:nvPicPr>
        <p:blipFill rotWithShape="1">
          <a:blip r:embed="rId6">
            <a:alphaModFix/>
          </a:blip>
          <a:srcRect b="0" l="0" r="0" t="0"/>
          <a:stretch/>
        </p:blipFill>
        <p:spPr>
          <a:xfrm>
            <a:off x="2653125" y="3532450"/>
            <a:ext cx="3837750" cy="1326400"/>
          </a:xfrm>
          <a:prstGeom prst="rect">
            <a:avLst/>
          </a:prstGeom>
          <a:noFill/>
          <a:ln>
            <a:noFill/>
          </a:ln>
        </p:spPr>
      </p:pic>
      <p:sp>
        <p:nvSpPr>
          <p:cNvPr id="191" name="Google Shape;191;p33"/>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https://youtu.be/UwGStj9eHj0 </a:t>
            </a:r>
            <a:endParaRPr sz="100">
              <a:solidFill>
                <a:srgbClr val="00B2A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97" name="Google Shape;197;p3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sp>
        <p:nvSpPr>
          <p:cNvPr id="198" name="Google Shape;198;p34"/>
          <p:cNvSpPr txBox="1"/>
          <p:nvPr/>
        </p:nvSpPr>
        <p:spPr>
          <a:xfrm>
            <a:off x="463500" y="758388"/>
            <a:ext cx="8159400" cy="2551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100">
                <a:solidFill>
                  <a:srgbClr val="314899"/>
                </a:solidFill>
                <a:latin typeface="Hind Siliguri Light"/>
                <a:ea typeface="Hind Siliguri Light"/>
                <a:cs typeface="Hind Siliguri Light"/>
                <a:sym typeface="Hind Siliguri Light"/>
              </a:rPr>
              <a:t>En Python se pueden mezclar valores numéricos de diferentes tipos. Cuando esto ocurre se convierte hacia el tipo más general. El orden de menos a más general es:</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100">
              <a:solidFill>
                <a:srgbClr val="314899"/>
              </a:solidFill>
              <a:latin typeface="Hind Siliguri Light"/>
              <a:ea typeface="Hind Siliguri Light"/>
              <a:cs typeface="Hind Siliguri Light"/>
              <a:sym typeface="Hind Siliguri Light"/>
            </a:endParaRPr>
          </a:p>
          <a:p>
            <a:pPr indent="0" lvl="0" marL="0" marR="0" rtl="0" algn="ctr">
              <a:lnSpc>
                <a:spcPct val="100000"/>
              </a:lnSpc>
              <a:spcBef>
                <a:spcPts val="200"/>
              </a:spcBef>
              <a:spcAft>
                <a:spcPts val="0"/>
              </a:spcAft>
              <a:buClr>
                <a:schemeClr val="dk1"/>
              </a:buClr>
              <a:buSzPts val="1100"/>
              <a:buFont typeface="Arial"/>
              <a:buNone/>
            </a:pPr>
            <a:r>
              <a:rPr i="1" lang="es" sz="1100">
                <a:solidFill>
                  <a:srgbClr val="314899"/>
                </a:solidFill>
                <a:latin typeface="Hind Siliguri Light"/>
                <a:ea typeface="Hind Siliguri Light"/>
                <a:cs typeface="Hind Siliguri Light"/>
                <a:sym typeface="Hind Siliguri Light"/>
              </a:rPr>
              <a:t>Int &lt; float &lt; complex</a:t>
            </a:r>
            <a:endParaRPr i="1"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100">
              <a:solidFill>
                <a:srgbClr val="314899"/>
              </a:solidFill>
              <a:latin typeface="Hind Siliguri Light"/>
              <a:ea typeface="Hind Siliguri Light"/>
              <a:cs typeface="Hind Siliguri Light"/>
              <a:sym typeface="Hind Siliguri Light"/>
            </a:endParaRPr>
          </a:p>
          <a:p>
            <a:pPr indent="0" lvl="0" marL="0" marR="0" rtl="0" algn="ctr">
              <a:lnSpc>
                <a:spcPct val="100000"/>
              </a:lnSpc>
              <a:spcBef>
                <a:spcPts val="200"/>
              </a:spcBef>
              <a:spcAft>
                <a:spcPts val="0"/>
              </a:spcAft>
              <a:buNone/>
            </a:pPr>
            <a:r>
              <a:rPr lang="es" sz="1100" u="sng">
                <a:solidFill>
                  <a:schemeClr val="hlink"/>
                </a:solidFill>
                <a:latin typeface="Hind Siliguri Light"/>
                <a:ea typeface="Hind Siliguri Light"/>
                <a:cs typeface="Hind Siliguri Light"/>
                <a:sym typeface="Hind Siliguri Light"/>
                <a:hlinkClick r:id="rId4"/>
              </a:rPr>
              <a:t>https://www.anaconda.com/</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100">
                <a:solidFill>
                  <a:srgbClr val="314899"/>
                </a:solidFill>
                <a:latin typeface="Hind Siliguri Light"/>
                <a:ea typeface="Hind Siliguri Light"/>
                <a:cs typeface="Hind Siliguri Light"/>
                <a:sym typeface="Hind Siliguri Light"/>
              </a:rPr>
              <a:t> </a:t>
            </a:r>
            <a:endParaRPr sz="11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b="1" sz="1200">
              <a:solidFill>
                <a:srgbClr val="314899"/>
              </a:solidFill>
              <a:latin typeface="Hind Siliguri"/>
              <a:ea typeface="Hind Siliguri"/>
              <a:cs typeface="Hind Siliguri"/>
              <a:sym typeface="Hind Siliguri"/>
            </a:endParaRPr>
          </a:p>
        </p:txBody>
      </p:sp>
      <p:pic>
        <p:nvPicPr>
          <p:cNvPr id="199" name="Google Shape;199;p34"/>
          <p:cNvPicPr preferRelativeResize="0"/>
          <p:nvPr/>
        </p:nvPicPr>
        <p:blipFill rotWithShape="1">
          <a:blip r:embed="rId5">
            <a:alphaModFix/>
          </a:blip>
          <a:srcRect b="-10" l="0" r="3334" t="0"/>
          <a:stretch/>
        </p:blipFill>
        <p:spPr>
          <a:xfrm>
            <a:off x="0" y="0"/>
            <a:ext cx="9144001" cy="75225"/>
          </a:xfrm>
          <a:prstGeom prst="rect">
            <a:avLst/>
          </a:prstGeom>
          <a:noFill/>
          <a:ln>
            <a:noFill/>
          </a:ln>
        </p:spPr>
      </p:pic>
      <p:pic>
        <p:nvPicPr>
          <p:cNvPr id="200" name="Google Shape;200;p34"/>
          <p:cNvPicPr preferRelativeResize="0"/>
          <p:nvPr/>
        </p:nvPicPr>
        <p:blipFill rotWithShape="1">
          <a:blip r:embed="rId5">
            <a:alphaModFix/>
          </a:blip>
          <a:srcRect b="-10" l="0" r="3334" t="0"/>
          <a:stretch/>
        </p:blipFill>
        <p:spPr>
          <a:xfrm>
            <a:off x="0" y="5068275"/>
            <a:ext cx="9144001" cy="75225"/>
          </a:xfrm>
          <a:prstGeom prst="rect">
            <a:avLst/>
          </a:prstGeom>
          <a:noFill/>
          <a:ln>
            <a:noFill/>
          </a:ln>
        </p:spPr>
      </p:pic>
      <p:cxnSp>
        <p:nvCxnSpPr>
          <p:cNvPr id="201" name="Google Shape;201;p3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02" name="Google Shape;202;p34"/>
          <p:cNvPicPr preferRelativeResize="0"/>
          <p:nvPr/>
        </p:nvPicPr>
        <p:blipFill>
          <a:blip r:embed="rId6">
            <a:alphaModFix/>
          </a:blip>
          <a:stretch>
            <a:fillRect/>
          </a:stretch>
        </p:blipFill>
        <p:spPr>
          <a:xfrm>
            <a:off x="8141935" y="334050"/>
            <a:ext cx="616023" cy="468650"/>
          </a:xfrm>
          <a:prstGeom prst="rect">
            <a:avLst/>
          </a:prstGeom>
          <a:noFill/>
          <a:ln>
            <a:noFill/>
          </a:ln>
        </p:spPr>
      </p:pic>
      <p:sp>
        <p:nvSpPr>
          <p:cNvPr id="203" name="Google Shape;203;p3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Tipos numéricos</a:t>
            </a:r>
            <a:endParaRPr sz="2400">
              <a:latin typeface="Hind Siliguri Medium"/>
              <a:ea typeface="Hind Siliguri Medium"/>
              <a:cs typeface="Hind Siliguri Medium"/>
              <a:sym typeface="Hind Siliguri Medium"/>
            </a:endParaRPr>
          </a:p>
        </p:txBody>
      </p:sp>
      <p:sp>
        <p:nvSpPr>
          <p:cNvPr id="204" name="Google Shape;204;p34"/>
          <p:cNvSpPr txBox="1"/>
          <p:nvPr>
            <p:ph idx="1" type="body"/>
          </p:nvPr>
        </p:nvSpPr>
        <p:spPr>
          <a:xfrm>
            <a:off x="463500" y="83957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t>Expresiones con mezcla de tipos</a:t>
            </a:r>
            <a:endParaRPr sz="2000">
              <a:solidFill>
                <a:srgbClr val="00B2AD"/>
              </a:solidFill>
              <a:latin typeface="Hind Siliguri Medium"/>
              <a:ea typeface="Hind Siliguri Medium"/>
              <a:cs typeface="Hind Siliguri Medium"/>
              <a:sym typeface="Hind Siliguri Medium"/>
            </a:endParaRPr>
          </a:p>
        </p:txBody>
      </p:sp>
      <p:sp>
        <p:nvSpPr>
          <p:cNvPr id="205" name="Google Shape;205;p34"/>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https://www.youtube.com/watch?v=8-xIgPJpE_A</a:t>
            </a:r>
            <a:endParaRPr sz="100">
              <a:solidFill>
                <a:srgbClr val="00B2AD"/>
              </a:solidFill>
            </a:endParaRPr>
          </a:p>
        </p:txBody>
      </p:sp>
      <p:pic>
        <p:nvPicPr>
          <p:cNvPr id="206" name="Google Shape;206;p34"/>
          <p:cNvPicPr preferRelativeResize="0"/>
          <p:nvPr/>
        </p:nvPicPr>
        <p:blipFill rotWithShape="1">
          <a:blip r:embed="rId7">
            <a:alphaModFix/>
          </a:blip>
          <a:srcRect b="0" l="0" r="0" t="0"/>
          <a:stretch/>
        </p:blipFill>
        <p:spPr>
          <a:xfrm>
            <a:off x="1151149" y="2640725"/>
            <a:ext cx="7066049" cy="183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5"/>
          <p:cNvPicPr preferRelativeResize="0"/>
          <p:nvPr/>
        </p:nvPicPr>
        <p:blipFill rotWithShape="1">
          <a:blip r:embed="rId3">
            <a:alphaModFix/>
          </a:blip>
          <a:srcRect b="7502" l="0" r="0" t="2755"/>
          <a:stretch/>
        </p:blipFill>
        <p:spPr>
          <a:xfrm>
            <a:off x="0" y="0"/>
            <a:ext cx="9144000" cy="5143499"/>
          </a:xfrm>
          <a:prstGeom prst="rect">
            <a:avLst/>
          </a:prstGeom>
          <a:noFill/>
          <a:ln>
            <a:noFill/>
          </a:ln>
        </p:spPr>
      </p:pic>
      <p:sp>
        <p:nvSpPr>
          <p:cNvPr id="212" name="Google Shape;212;p35"/>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Instalación</a:t>
            </a:r>
            <a:endParaRPr sz="3000">
              <a:solidFill>
                <a:srgbClr val="EFF1BF"/>
              </a:solidFill>
              <a:latin typeface="Montserrat ExtraBold"/>
              <a:ea typeface="Montserrat ExtraBold"/>
              <a:cs typeface="Montserrat ExtraBold"/>
              <a:sym typeface="Montserrat ExtraBold"/>
            </a:endParaRPr>
          </a:p>
        </p:txBody>
      </p:sp>
      <p:cxnSp>
        <p:nvCxnSpPr>
          <p:cNvPr id="213" name="Google Shape;213;p35"/>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14" name="Google Shape;214;p35"/>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15" name="Google Shape;215;p35"/>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16" name="Google Shape;216;p35"/>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4</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